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308"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Lst>
  <p:sldSz cx="9144000" cy="5143500" type="screen16x9"/>
  <p:notesSz cx="9144000" cy="5143500"/>
  <p:embeddedFontLst>
    <p:embeddedFont>
      <p:font typeface="Cambria Math" panose="02040503050406030204" pitchFamily="18"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g2s7bv3khLKKOYZ3wbKuH4u9A1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50D087-6843-4D4F-A23C-141A7DD52C42}">
  <a:tblStyle styleId="{0250D087-6843-4D4F-A23C-141A7DD52C42}"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09DE8A8-BAAC-4302-BA3E-03C057ADCCA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F04518A-03C9-4A1C-8186-F74712354A50}"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 name="Google Shape;41;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1: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33" name="Google Shape;133;p3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5: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4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cca7c83632_6_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2cca7c83632_6_3: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cca7c83632_6_6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cca7c83632_6_60: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cca7c83632_6_6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cca7c83632_6_63: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9: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cca7c83632_6_12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2cca7c83632_6_12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8: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0" name="Google Shape;210;p1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9: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p1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0: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2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 name="Google Shape;50;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1: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2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2: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p2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3: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p2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2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5: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p2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6: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6" name="Google Shape;266;p2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7: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3" name="Google Shape;273;p2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8: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p2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9: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p2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0: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 name="Google Shape;296;p3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2: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p3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4: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p3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5: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p3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6: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1" name="Google Shape;331;p3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8: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5" name="Google Shape;345;p3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9: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2" name="Google Shape;352;p3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0: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4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41: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 name="Google Shape;368;p4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4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3: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2" name="Google Shape;382;p4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cca7c83632_4_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2cca7c83632_4_0: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4: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p4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6: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6" name="Google Shape;396;p4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7: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4" name="Google Shape;404;p4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3" name="Google Shape;413;p4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50: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2" name="Google Shape;422;p5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0: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1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11: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1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1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2: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7" name="Google Shape;467;p5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p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5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5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5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55"/>
          <p:cNvSpPr txBox="1">
            <a:spLocks noGrp="1"/>
          </p:cNvSpPr>
          <p:nvPr>
            <p:ph type="title"/>
          </p:nvPr>
        </p:nvSpPr>
        <p:spPr>
          <a:xfrm>
            <a:off x="2523489" y="1934921"/>
            <a:ext cx="4097020" cy="84899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400" b="0" i="0">
                <a:solidFill>
                  <a:schemeClr val="dk1"/>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55"/>
          <p:cNvSpPr txBox="1">
            <a:spLocks noGrp="1"/>
          </p:cNvSpPr>
          <p:nvPr>
            <p:ph type="body" idx="1"/>
          </p:nvPr>
        </p:nvSpPr>
        <p:spPr>
          <a:xfrm>
            <a:off x="457200" y="1183005"/>
            <a:ext cx="8229600" cy="33947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5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56"/>
          <p:cNvSpPr txBox="1">
            <a:spLocks noGrp="1"/>
          </p:cNvSpPr>
          <p:nvPr>
            <p:ph type="title"/>
          </p:nvPr>
        </p:nvSpPr>
        <p:spPr>
          <a:xfrm>
            <a:off x="2523489" y="1934921"/>
            <a:ext cx="4097020" cy="84899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400" b="0" i="0">
                <a:solidFill>
                  <a:schemeClr val="dk1"/>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5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57"/>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7"/>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7"/>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7"/>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7"/>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58"/>
          <p:cNvSpPr txBox="1">
            <a:spLocks noGrp="1"/>
          </p:cNvSpPr>
          <p:nvPr>
            <p:ph type="title"/>
          </p:nvPr>
        </p:nvSpPr>
        <p:spPr>
          <a:xfrm>
            <a:off x="2523489" y="1934921"/>
            <a:ext cx="4097020" cy="84899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400" b="0" i="0">
                <a:solidFill>
                  <a:schemeClr val="dk1"/>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8"/>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58"/>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5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3"/>
          <p:cNvSpPr txBox="1">
            <a:spLocks noGrp="1"/>
          </p:cNvSpPr>
          <p:nvPr>
            <p:ph type="title"/>
          </p:nvPr>
        </p:nvSpPr>
        <p:spPr>
          <a:xfrm>
            <a:off x="2523489" y="1934921"/>
            <a:ext cx="4097020" cy="84899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5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53"/>
          <p:cNvSpPr txBox="1">
            <a:spLocks noGrp="1"/>
          </p:cNvSpPr>
          <p:nvPr>
            <p:ph type="body" idx="1"/>
          </p:nvPr>
        </p:nvSpPr>
        <p:spPr>
          <a:xfrm>
            <a:off x="457200" y="1183005"/>
            <a:ext cx="8229600" cy="339471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5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pic>
        <p:nvPicPr>
          <p:cNvPr id="43" name="Google Shape;43;p1"/>
          <p:cNvPicPr preferRelativeResize="0"/>
          <p:nvPr/>
        </p:nvPicPr>
        <p:blipFill rotWithShape="1">
          <a:blip r:embed="rId3">
            <a:alphaModFix/>
          </a:blip>
          <a:srcRect/>
          <a:stretch/>
        </p:blipFill>
        <p:spPr>
          <a:xfrm>
            <a:off x="286511" y="350520"/>
            <a:ext cx="1132332" cy="963167"/>
          </a:xfrm>
          <a:prstGeom prst="rect">
            <a:avLst/>
          </a:prstGeom>
          <a:noFill/>
          <a:ln>
            <a:noFill/>
          </a:ln>
        </p:spPr>
      </p:pic>
      <p:sp>
        <p:nvSpPr>
          <p:cNvPr id="44" name="Google Shape;44;p1"/>
          <p:cNvSpPr txBox="1"/>
          <p:nvPr/>
        </p:nvSpPr>
        <p:spPr>
          <a:xfrm>
            <a:off x="654202" y="276224"/>
            <a:ext cx="7872730" cy="2556967"/>
          </a:xfrm>
          <a:prstGeom prst="rect">
            <a:avLst/>
          </a:prstGeom>
          <a:noFill/>
          <a:ln>
            <a:noFill/>
          </a:ln>
        </p:spPr>
        <p:txBody>
          <a:bodyPr spcFirstLastPara="1" wrap="square" lIns="0" tIns="12050" rIns="0" bIns="0" anchor="t" anchorCtr="0">
            <a:spAutoFit/>
          </a:bodyPr>
          <a:lstStyle/>
          <a:p>
            <a:pPr marL="925830" marR="508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GAYATRI VIDYA PARISHAD COLLEGE OF ENGINEERING FOR WOMEN  MADHURAWADA, VISAKHAPATNAM</a:t>
            </a:r>
            <a:endParaRPr sz="1600" b="0" i="0" u="none" strike="noStrike" cap="none">
              <a:solidFill>
                <a:schemeClr val="dk1"/>
              </a:solidFill>
              <a:latin typeface="Times New Roman"/>
              <a:ea typeface="Times New Roman"/>
              <a:cs typeface="Times New Roman"/>
              <a:sym typeface="Times New Roman"/>
            </a:endParaRPr>
          </a:p>
          <a:p>
            <a:pPr marL="91821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2020-2024 ADMITTED BATCH</a:t>
            </a:r>
            <a:endParaRPr sz="16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35"/>
              </a:spcBef>
              <a:spcAft>
                <a:spcPts val="0"/>
              </a:spcAft>
              <a:buClr>
                <a:srgbClr val="000000"/>
              </a:buClr>
              <a:buSzPts val="1550"/>
              <a:buFont typeface="Arial"/>
              <a:buNone/>
            </a:pPr>
            <a:endParaRPr sz="1550" b="0" i="0" u="none" strike="noStrike" cap="none">
              <a:solidFill>
                <a:schemeClr val="dk1"/>
              </a:solidFill>
              <a:latin typeface="Times New Roman"/>
              <a:ea typeface="Times New Roman"/>
              <a:cs typeface="Times New Roman"/>
              <a:sym typeface="Times New Roman"/>
            </a:endParaRPr>
          </a:p>
          <a:p>
            <a:pPr marL="13843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Times New Roman"/>
                <a:ea typeface="Times New Roman"/>
                <a:cs typeface="Times New Roman"/>
                <a:sym typeface="Times New Roman"/>
              </a:rPr>
              <a:t>Department of Electronics &amp; Communication Engineering</a:t>
            </a:r>
            <a:endParaRPr sz="1900" b="0" i="0" u="none" strike="noStrike" cap="none">
              <a:solidFill>
                <a:schemeClr val="dk1"/>
              </a:solidFill>
              <a:latin typeface="Times New Roman"/>
              <a:ea typeface="Times New Roman"/>
              <a:cs typeface="Times New Roman"/>
              <a:sym typeface="Times New Roman"/>
            </a:endParaRPr>
          </a:p>
          <a:p>
            <a:pPr marL="12065" marR="36195" lvl="0" indent="0" algn="ctr" rtl="0">
              <a:lnSpc>
                <a:spcPct val="108000"/>
              </a:lnSpc>
              <a:spcBef>
                <a:spcPts val="1515"/>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IMPLEMENTATION OF 32-BIT COMBINED INTEGER AND FLOATING POINT  MULTIPLIER USING REVERSIBLE LOGIC</a:t>
            </a:r>
            <a:endParaRPr sz="2000" b="0" i="0" u="none" strike="noStrike" cap="none">
              <a:solidFill>
                <a:schemeClr val="dk1"/>
              </a:solidFill>
              <a:latin typeface="Times New Roman"/>
              <a:ea typeface="Times New Roman"/>
              <a:cs typeface="Times New Roman"/>
              <a:sym typeface="Times New Roman"/>
            </a:endParaRPr>
          </a:p>
          <a:p>
            <a:pPr marL="0" marR="46355" lvl="0" indent="0" algn="ctr" rtl="0">
              <a:lnSpc>
                <a:spcPct val="100000"/>
              </a:lnSpc>
              <a:spcBef>
                <a:spcPts val="105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Project Domain : </a:t>
            </a:r>
            <a:r>
              <a:rPr lang="en-US" sz="1800" b="0" i="0" u="none" strike="noStrike" cap="none">
                <a:solidFill>
                  <a:schemeClr val="dk1"/>
                </a:solidFill>
                <a:latin typeface="Times New Roman"/>
                <a:ea typeface="Times New Roman"/>
                <a:cs typeface="Times New Roman"/>
                <a:sym typeface="Times New Roman"/>
              </a:rPr>
              <a:t>Digital VLSI Design</a:t>
            </a:r>
            <a:endParaRPr sz="1800" b="0" i="0" u="none" strike="noStrike" cap="none">
              <a:solidFill>
                <a:schemeClr val="dk1"/>
              </a:solidFill>
              <a:latin typeface="Times New Roman"/>
              <a:ea typeface="Times New Roman"/>
              <a:cs typeface="Times New Roman"/>
              <a:sym typeface="Times New Roman"/>
            </a:endParaRPr>
          </a:p>
        </p:txBody>
      </p:sp>
      <p:sp>
        <p:nvSpPr>
          <p:cNvPr id="45" name="Google Shape;45;p1"/>
          <p:cNvSpPr txBox="1"/>
          <p:nvPr/>
        </p:nvSpPr>
        <p:spPr>
          <a:xfrm>
            <a:off x="574649" y="2894838"/>
            <a:ext cx="1777364" cy="9912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Guide Name</a:t>
            </a:r>
            <a:r>
              <a:rPr lang="en-US" sz="1400" b="1" i="0" u="none" strike="noStrike" cap="none">
                <a:solidFill>
                  <a:schemeClr val="dk1"/>
                </a:solidFill>
                <a:latin typeface="Times New Roman"/>
                <a:ea typeface="Times New Roman"/>
                <a:cs typeface="Times New Roman"/>
                <a:sym typeface="Times New Roman"/>
              </a:rPr>
              <a:t>:</a:t>
            </a:r>
            <a:endParaRPr sz="1400" b="0" i="0" u="none" strike="noStrike" cap="none">
              <a:solidFill>
                <a:schemeClr val="dk1"/>
              </a:solidFill>
              <a:latin typeface="Times New Roman"/>
              <a:ea typeface="Times New Roman"/>
              <a:cs typeface="Times New Roman"/>
              <a:sym typeface="Times New Roman"/>
            </a:endParaRPr>
          </a:p>
          <a:p>
            <a:pPr marL="12700" marR="193040" lvl="0" indent="0" algn="l" rtl="0">
              <a:lnSpc>
                <a:spcPct val="100000"/>
              </a:lnSpc>
              <a:spcBef>
                <a:spcPts val="45"/>
              </a:spcBef>
              <a:spcAft>
                <a:spcPts val="0"/>
              </a:spcAft>
              <a:buClr>
                <a:srgbClr val="000000"/>
              </a:buClr>
              <a:buSzPts val="1600"/>
              <a:buFont typeface="Arial"/>
              <a:buNone/>
            </a:pPr>
            <a:r>
              <a:rPr lang="en-US" sz="1600" b="0" i="0" u="none" strike="noStrike" cap="none">
                <a:solidFill>
                  <a:schemeClr val="dk1"/>
                </a:solidFill>
                <a:latin typeface="Times New Roman"/>
                <a:ea typeface="Times New Roman"/>
                <a:cs typeface="Times New Roman"/>
                <a:sym typeface="Times New Roman"/>
              </a:rPr>
              <a:t>Ms. B. Divya Sathi  ( Asst. Professor)</a:t>
            </a:r>
            <a:endParaRPr sz="1600" b="0" i="0" u="none" strike="noStrike" cap="none">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imes New Roman"/>
                <a:ea typeface="Times New Roman"/>
                <a:cs typeface="Times New Roman"/>
                <a:sym typeface="Times New Roman"/>
              </a:rPr>
              <a:t>(Department of ECE)</a:t>
            </a:r>
            <a:endParaRPr sz="1600" b="0" i="0" u="none" strike="noStrike" cap="none">
              <a:solidFill>
                <a:schemeClr val="dk1"/>
              </a:solidFill>
              <a:latin typeface="Times New Roman"/>
              <a:ea typeface="Times New Roman"/>
              <a:cs typeface="Times New Roman"/>
              <a:sym typeface="Times New Roman"/>
            </a:endParaRPr>
          </a:p>
        </p:txBody>
      </p:sp>
      <p:sp>
        <p:nvSpPr>
          <p:cNvPr id="46" name="Google Shape;46;p1"/>
          <p:cNvSpPr txBox="1"/>
          <p:nvPr/>
        </p:nvSpPr>
        <p:spPr>
          <a:xfrm>
            <a:off x="6805930" y="2852572"/>
            <a:ext cx="1355725" cy="785495"/>
          </a:xfrm>
          <a:prstGeom prst="rect">
            <a:avLst/>
          </a:prstGeom>
          <a:noFill/>
          <a:ln>
            <a:noFill/>
          </a:ln>
        </p:spPr>
        <p:txBody>
          <a:bodyPr spcFirstLastPara="1" wrap="square" lIns="0" tIns="12700" rIns="0" bIns="0" anchor="t" anchorCtr="0">
            <a:spAutoFit/>
          </a:bodyPr>
          <a:lstStyle/>
          <a:p>
            <a:pPr marL="22225" marR="5080" lvl="0" indent="-9525" algn="l" rtl="0">
              <a:lnSpc>
                <a:spcPct val="155800"/>
              </a:lnSpc>
              <a:spcBef>
                <a:spcPts val="0"/>
              </a:spcBef>
              <a:spcAft>
                <a:spcPts val="0"/>
              </a:spcAft>
              <a:buClr>
                <a:srgbClr val="000000"/>
              </a:buClr>
              <a:buSzPts val="1600"/>
              <a:buFont typeface="Arial"/>
              <a:buNone/>
            </a:pPr>
            <a:r>
              <a:rPr lang="en-US" sz="1600" b="0" i="0" u="none" strike="noStrike" cap="none">
                <a:solidFill>
                  <a:schemeClr val="dk1"/>
                </a:solidFill>
                <a:latin typeface="Times New Roman"/>
                <a:ea typeface="Times New Roman"/>
                <a:cs typeface="Times New Roman"/>
                <a:sym typeface="Times New Roman"/>
              </a:rPr>
              <a:t>Batch No : 10  Section : ECE-1</a:t>
            </a:r>
            <a:endParaRPr sz="1600" b="0" i="0" u="none" strike="noStrike" cap="none">
              <a:solidFill>
                <a:schemeClr val="dk1"/>
              </a:solidFill>
              <a:latin typeface="Times New Roman"/>
              <a:ea typeface="Times New Roman"/>
              <a:cs typeface="Times New Roman"/>
              <a:sym typeface="Times New Roman"/>
            </a:endParaRPr>
          </a:p>
        </p:txBody>
      </p:sp>
      <p:graphicFrame>
        <p:nvGraphicFramePr>
          <p:cNvPr id="47" name="Google Shape;47;p1"/>
          <p:cNvGraphicFramePr/>
          <p:nvPr/>
        </p:nvGraphicFramePr>
        <p:xfrm>
          <a:off x="1118869" y="4170431"/>
          <a:ext cx="6645900" cy="494030"/>
        </p:xfrm>
        <a:graphic>
          <a:graphicData uri="http://schemas.openxmlformats.org/drawingml/2006/table">
            <a:tbl>
              <a:tblPr firstRow="1" bandRow="1">
                <a:noFill/>
                <a:tableStyleId>{0250D087-6843-4D4F-A23C-141A7DD52C42}</a:tableStyleId>
              </a:tblPr>
              <a:tblGrid>
                <a:gridCol w="1390650">
                  <a:extLst>
                    <a:ext uri="{9D8B030D-6E8A-4147-A177-3AD203B41FA5}">
                      <a16:colId xmlns:a16="http://schemas.microsoft.com/office/drawing/2014/main" val="20000"/>
                    </a:ext>
                  </a:extLst>
                </a:gridCol>
                <a:gridCol w="1833250">
                  <a:extLst>
                    <a:ext uri="{9D8B030D-6E8A-4147-A177-3AD203B41FA5}">
                      <a16:colId xmlns:a16="http://schemas.microsoft.com/office/drawing/2014/main" val="20001"/>
                    </a:ext>
                  </a:extLst>
                </a:gridCol>
                <a:gridCol w="1915150">
                  <a:extLst>
                    <a:ext uri="{9D8B030D-6E8A-4147-A177-3AD203B41FA5}">
                      <a16:colId xmlns:a16="http://schemas.microsoft.com/office/drawing/2014/main" val="20002"/>
                    </a:ext>
                  </a:extLst>
                </a:gridCol>
                <a:gridCol w="1506850">
                  <a:extLst>
                    <a:ext uri="{9D8B030D-6E8A-4147-A177-3AD203B41FA5}">
                      <a16:colId xmlns:a16="http://schemas.microsoft.com/office/drawing/2014/main" val="20003"/>
                    </a:ext>
                  </a:extLst>
                </a:gridCol>
              </a:tblGrid>
              <a:tr h="234600">
                <a:tc>
                  <a:txBody>
                    <a:bodyPr/>
                    <a:lstStyle/>
                    <a:p>
                      <a:pPr marL="31750" marR="0" lvl="0" indent="0" algn="l" rtl="0">
                        <a:lnSpc>
                          <a:spcPct val="109062"/>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20JG1A0419</a:t>
                      </a:r>
                      <a:endParaRPr sz="1600" u="none" strike="noStrike" cap="none">
                        <a:latin typeface="Times New Roman"/>
                        <a:ea typeface="Times New Roman"/>
                        <a:cs typeface="Times New Roman"/>
                        <a:sym typeface="Times New Roman"/>
                      </a:endParaRPr>
                    </a:p>
                  </a:txBody>
                  <a:tcPr marL="0" marR="0" marT="0" marB="0"/>
                </a:tc>
                <a:tc>
                  <a:txBody>
                    <a:bodyPr/>
                    <a:lstStyle/>
                    <a:p>
                      <a:pPr marL="280670" marR="0" lvl="0" indent="0" algn="l" rtl="0">
                        <a:lnSpc>
                          <a:spcPct val="109062"/>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20JG1A0440</a:t>
                      </a:r>
                      <a:endParaRPr sz="1600" u="none" strike="noStrike" cap="none">
                        <a:latin typeface="Times New Roman"/>
                        <a:ea typeface="Times New Roman"/>
                        <a:cs typeface="Times New Roman"/>
                        <a:sym typeface="Times New Roman"/>
                      </a:endParaRPr>
                    </a:p>
                  </a:txBody>
                  <a:tcPr marL="0" marR="0" marT="0" marB="0"/>
                </a:tc>
                <a:tc>
                  <a:txBody>
                    <a:bodyPr/>
                    <a:lstStyle/>
                    <a:p>
                      <a:pPr marL="396240" marR="0" lvl="0" indent="0" algn="l" rtl="0">
                        <a:lnSpc>
                          <a:spcPct val="109062"/>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20JG1A0450</a:t>
                      </a:r>
                      <a:endParaRPr sz="1600" u="none" strike="noStrike" cap="none">
                        <a:latin typeface="Times New Roman"/>
                        <a:ea typeface="Times New Roman"/>
                        <a:cs typeface="Times New Roman"/>
                        <a:sym typeface="Times New Roman"/>
                      </a:endParaRPr>
                    </a:p>
                  </a:txBody>
                  <a:tcPr marL="0" marR="0" marT="0" marB="0"/>
                </a:tc>
                <a:tc>
                  <a:txBody>
                    <a:bodyPr/>
                    <a:lstStyle/>
                    <a:p>
                      <a:pPr marL="0" marR="38100" lvl="0" indent="0" algn="r" rtl="0">
                        <a:lnSpc>
                          <a:spcPct val="109062"/>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20JG1A0401</a:t>
                      </a:r>
                      <a:endParaRPr sz="16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234275">
                <a:tc>
                  <a:txBody>
                    <a:bodyPr/>
                    <a:lstStyle/>
                    <a:p>
                      <a:pPr marL="31750" marR="0" lvl="0" indent="0" algn="l" rtl="0">
                        <a:lnSpc>
                          <a:spcPct val="109062"/>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CH.Bhargavi</a:t>
                      </a:r>
                      <a:endParaRPr sz="1600" u="none" strike="noStrike" cap="none">
                        <a:latin typeface="Times New Roman"/>
                        <a:ea typeface="Times New Roman"/>
                        <a:cs typeface="Times New Roman"/>
                        <a:sym typeface="Times New Roman"/>
                      </a:endParaRPr>
                    </a:p>
                  </a:txBody>
                  <a:tcPr marL="0" marR="0" marT="0" marB="0"/>
                </a:tc>
                <a:tc>
                  <a:txBody>
                    <a:bodyPr/>
                    <a:lstStyle/>
                    <a:p>
                      <a:pPr marL="273050" marR="0" lvl="0" indent="0" algn="l" rtl="0">
                        <a:lnSpc>
                          <a:spcPct val="109062"/>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K. Deekshitha</a:t>
                      </a:r>
                      <a:endParaRPr sz="1600" u="none" strike="noStrike" cap="none">
                        <a:latin typeface="Times New Roman"/>
                        <a:ea typeface="Times New Roman"/>
                        <a:cs typeface="Times New Roman"/>
                        <a:sym typeface="Times New Roman"/>
                      </a:endParaRPr>
                    </a:p>
                  </a:txBody>
                  <a:tcPr marL="0" marR="0" marT="0" marB="0"/>
                </a:tc>
                <a:tc>
                  <a:txBody>
                    <a:bodyPr/>
                    <a:lstStyle/>
                    <a:p>
                      <a:pPr marL="417830" marR="0" lvl="0" indent="0" algn="l" rtl="0">
                        <a:lnSpc>
                          <a:spcPct val="109062"/>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K.Gurutejitha</a:t>
                      </a:r>
                      <a:endParaRPr sz="1600" u="none" strike="noStrike" cap="none">
                        <a:latin typeface="Times New Roman"/>
                        <a:ea typeface="Times New Roman"/>
                        <a:cs typeface="Times New Roman"/>
                        <a:sym typeface="Times New Roman"/>
                      </a:endParaRPr>
                    </a:p>
                  </a:txBody>
                  <a:tcPr marL="0" marR="0" marT="0" marB="0"/>
                </a:tc>
                <a:tc>
                  <a:txBody>
                    <a:bodyPr/>
                    <a:lstStyle/>
                    <a:p>
                      <a:pPr marL="0" marR="24130" lvl="0" indent="0" algn="r" rtl="0">
                        <a:lnSpc>
                          <a:spcPct val="109062"/>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A.Sai sravani</a:t>
                      </a:r>
                      <a:endParaRPr sz="16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84D79C-7EBF-FCF0-D1BF-A3FA8F74C480}"/>
              </a:ext>
            </a:extLst>
          </p:cNvPr>
          <p:cNvSpPr/>
          <p:nvPr/>
        </p:nvSpPr>
        <p:spPr>
          <a:xfrm>
            <a:off x="3214687" y="1042988"/>
            <a:ext cx="2314575" cy="15716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cxnSp>
        <p:nvCxnSpPr>
          <p:cNvPr id="4" name="Straight Arrow Connector 3">
            <a:extLst>
              <a:ext uri="{FF2B5EF4-FFF2-40B4-BE49-F238E27FC236}">
                <a16:creationId xmlns:a16="http://schemas.microsoft.com/office/drawing/2014/main" id="{35136E07-EB38-3CAC-E911-C7F67004A106}"/>
              </a:ext>
            </a:extLst>
          </p:cNvPr>
          <p:cNvCxnSpPr/>
          <p:nvPr/>
        </p:nvCxnSpPr>
        <p:spPr>
          <a:xfrm>
            <a:off x="2343150" y="1464469"/>
            <a:ext cx="8715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D17EF8A4-7A7B-1B9C-06D9-32E6CFBBA01F}"/>
              </a:ext>
            </a:extLst>
          </p:cNvPr>
          <p:cNvCxnSpPr/>
          <p:nvPr/>
        </p:nvCxnSpPr>
        <p:spPr>
          <a:xfrm>
            <a:off x="2343150" y="2195512"/>
            <a:ext cx="8715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414E812D-08C8-61AD-6C71-146DBC9A87EB}"/>
              </a:ext>
            </a:extLst>
          </p:cNvPr>
          <p:cNvCxnSpPr/>
          <p:nvPr/>
        </p:nvCxnSpPr>
        <p:spPr>
          <a:xfrm>
            <a:off x="5529262" y="1859756"/>
            <a:ext cx="8715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605B651-2860-ABCE-DCC6-DA8F6FD8564E}"/>
              </a:ext>
            </a:extLst>
          </p:cNvPr>
          <p:cNvSpPr txBox="1"/>
          <p:nvPr/>
        </p:nvSpPr>
        <p:spPr>
          <a:xfrm>
            <a:off x="1235870" y="1301501"/>
            <a:ext cx="1450182" cy="307777"/>
          </a:xfrm>
          <a:prstGeom prst="rect">
            <a:avLst/>
          </a:prstGeom>
          <a:noFill/>
        </p:spPr>
        <p:txBody>
          <a:bodyPr wrap="square" rtlCol="0">
            <a:spAutoFit/>
          </a:bodyPr>
          <a:lstStyle/>
          <a:p>
            <a:r>
              <a:rPr lang="en-US" dirty="0"/>
              <a:t>Input 1[31:0]</a:t>
            </a:r>
            <a:endParaRPr lang="en-IN" dirty="0"/>
          </a:p>
        </p:txBody>
      </p:sp>
      <p:sp>
        <p:nvSpPr>
          <p:cNvPr id="8" name="TextBox 7">
            <a:extLst>
              <a:ext uri="{FF2B5EF4-FFF2-40B4-BE49-F238E27FC236}">
                <a16:creationId xmlns:a16="http://schemas.microsoft.com/office/drawing/2014/main" id="{DAEDC059-9C51-2BA7-115A-04F24E5D38E1}"/>
              </a:ext>
            </a:extLst>
          </p:cNvPr>
          <p:cNvSpPr txBox="1"/>
          <p:nvPr/>
        </p:nvSpPr>
        <p:spPr>
          <a:xfrm>
            <a:off x="1235870" y="1989236"/>
            <a:ext cx="1450181" cy="307777"/>
          </a:xfrm>
          <a:prstGeom prst="rect">
            <a:avLst/>
          </a:prstGeom>
          <a:noFill/>
        </p:spPr>
        <p:txBody>
          <a:bodyPr wrap="square" rtlCol="0">
            <a:spAutoFit/>
          </a:bodyPr>
          <a:lstStyle/>
          <a:p>
            <a:r>
              <a:rPr lang="en-US" dirty="0"/>
              <a:t>Input 2[31:0]</a:t>
            </a:r>
            <a:endParaRPr lang="en-IN" dirty="0"/>
          </a:p>
        </p:txBody>
      </p:sp>
      <p:sp>
        <p:nvSpPr>
          <p:cNvPr id="9" name="TextBox 8">
            <a:extLst>
              <a:ext uri="{FF2B5EF4-FFF2-40B4-BE49-F238E27FC236}">
                <a16:creationId xmlns:a16="http://schemas.microsoft.com/office/drawing/2014/main" id="{D7EF0A86-22CC-4B51-E397-D15CF1C46884}"/>
              </a:ext>
            </a:extLst>
          </p:cNvPr>
          <p:cNvSpPr txBox="1"/>
          <p:nvPr/>
        </p:nvSpPr>
        <p:spPr>
          <a:xfrm>
            <a:off x="3500437" y="1705867"/>
            <a:ext cx="1743074" cy="307777"/>
          </a:xfrm>
          <a:prstGeom prst="rect">
            <a:avLst/>
          </a:prstGeom>
          <a:noFill/>
        </p:spPr>
        <p:txBody>
          <a:bodyPr wrap="square" rtlCol="0">
            <a:spAutoFit/>
          </a:bodyPr>
          <a:lstStyle/>
          <a:p>
            <a:r>
              <a:rPr lang="en-US" dirty="0"/>
              <a:t>32x32 bit Multiplier </a:t>
            </a:r>
            <a:endParaRPr lang="en-IN" dirty="0"/>
          </a:p>
        </p:txBody>
      </p:sp>
      <p:sp>
        <p:nvSpPr>
          <p:cNvPr id="10" name="TextBox 9">
            <a:extLst>
              <a:ext uri="{FF2B5EF4-FFF2-40B4-BE49-F238E27FC236}">
                <a16:creationId xmlns:a16="http://schemas.microsoft.com/office/drawing/2014/main" id="{2CA35474-6580-ADE0-68F2-AFD2A4038CD0}"/>
              </a:ext>
            </a:extLst>
          </p:cNvPr>
          <p:cNvSpPr txBox="1"/>
          <p:nvPr/>
        </p:nvSpPr>
        <p:spPr>
          <a:xfrm>
            <a:off x="6400799" y="1715393"/>
            <a:ext cx="1607345" cy="307777"/>
          </a:xfrm>
          <a:prstGeom prst="rect">
            <a:avLst/>
          </a:prstGeom>
          <a:noFill/>
        </p:spPr>
        <p:txBody>
          <a:bodyPr wrap="square" rtlCol="0">
            <a:spAutoFit/>
          </a:bodyPr>
          <a:lstStyle/>
          <a:p>
            <a:r>
              <a:rPr lang="en-US" dirty="0"/>
              <a:t>[63:0] output</a:t>
            </a:r>
            <a:endParaRPr lang="en-IN" dirty="0"/>
          </a:p>
        </p:txBody>
      </p:sp>
      <p:sp>
        <p:nvSpPr>
          <p:cNvPr id="11" name="TextBox 10">
            <a:extLst>
              <a:ext uri="{FF2B5EF4-FFF2-40B4-BE49-F238E27FC236}">
                <a16:creationId xmlns:a16="http://schemas.microsoft.com/office/drawing/2014/main" id="{7B0C8F7D-5CE3-B5EC-8C9D-E5E9FB9B6187}"/>
              </a:ext>
            </a:extLst>
          </p:cNvPr>
          <p:cNvSpPr txBox="1"/>
          <p:nvPr/>
        </p:nvSpPr>
        <p:spPr>
          <a:xfrm>
            <a:off x="2343150" y="3263206"/>
            <a:ext cx="5336382" cy="584775"/>
          </a:xfrm>
          <a:prstGeom prst="rect">
            <a:avLst/>
          </a:prstGeom>
          <a:noFill/>
        </p:spPr>
        <p:txBody>
          <a:bodyPr wrap="square" rtlCol="0">
            <a:spAutoFit/>
          </a:bodyPr>
          <a:lstStyle/>
          <a:p>
            <a:r>
              <a:rPr lang="en-US" sz="1800" b="1" dirty="0">
                <a:solidFill>
                  <a:srgbClr val="0D0D0D"/>
                </a:solidFill>
                <a:effectLst/>
                <a:highlight>
                  <a:srgbClr val="FFFFFF"/>
                </a:highlight>
                <a:latin typeface="Times New Roman" panose="02020603050405020304" pitchFamily="18" charset="0"/>
                <a:ea typeface="Times New Roman" panose="02020603050405020304" pitchFamily="18" charset="0"/>
              </a:rPr>
              <a:t>Block Diagram of Integer Multiplier </a:t>
            </a:r>
            <a:endParaRPr lang="en-IN" sz="1800" b="1"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43171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grpSp>
        <p:nvGrpSpPr>
          <p:cNvPr id="135" name="Google Shape;135;p31"/>
          <p:cNvGrpSpPr/>
          <p:nvPr/>
        </p:nvGrpSpPr>
        <p:grpSpPr>
          <a:xfrm>
            <a:off x="614829" y="635903"/>
            <a:ext cx="7914321" cy="4233881"/>
            <a:chOff x="483907" y="585941"/>
            <a:chExt cx="7914321" cy="4233881"/>
          </a:xfrm>
        </p:grpSpPr>
        <p:pic>
          <p:nvPicPr>
            <p:cNvPr id="136" name="Google Shape;136;p31"/>
            <p:cNvPicPr preferRelativeResize="0"/>
            <p:nvPr/>
          </p:nvPicPr>
          <p:blipFill rotWithShape="1">
            <a:blip r:embed="rId3">
              <a:alphaModFix/>
            </a:blip>
            <a:srcRect/>
            <a:stretch/>
          </p:blipFill>
          <p:spPr>
            <a:xfrm>
              <a:off x="483907" y="585941"/>
              <a:ext cx="7914321" cy="4233881"/>
            </a:xfrm>
            <a:prstGeom prst="rect">
              <a:avLst/>
            </a:prstGeom>
            <a:noFill/>
            <a:ln>
              <a:noFill/>
            </a:ln>
          </p:spPr>
        </p:pic>
        <p:sp>
          <p:nvSpPr>
            <p:cNvPr id="137" name="Google Shape;137;p31"/>
            <p:cNvSpPr/>
            <p:nvPr/>
          </p:nvSpPr>
          <p:spPr>
            <a:xfrm>
              <a:off x="1642871" y="976884"/>
              <a:ext cx="1223645" cy="556260"/>
            </a:xfrm>
            <a:custGeom>
              <a:avLst/>
              <a:gdLst/>
              <a:ahLst/>
              <a:cxnLst/>
              <a:rect l="l" t="t" r="r" b="b"/>
              <a:pathLst>
                <a:path w="1223645" h="556260" extrusionOk="0">
                  <a:moveTo>
                    <a:pt x="0" y="0"/>
                  </a:moveTo>
                  <a:lnTo>
                    <a:pt x="0" y="556005"/>
                  </a:lnTo>
                </a:path>
                <a:path w="1223645" h="556260" extrusionOk="0">
                  <a:moveTo>
                    <a:pt x="0" y="554736"/>
                  </a:moveTo>
                  <a:lnTo>
                    <a:pt x="1223264" y="55473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38" name="Google Shape;138;p31"/>
            <p:cNvPicPr preferRelativeResize="0"/>
            <p:nvPr/>
          </p:nvPicPr>
          <p:blipFill rotWithShape="1">
            <a:blip r:embed="rId4">
              <a:alphaModFix/>
            </a:blip>
            <a:srcRect/>
            <a:stretch/>
          </p:blipFill>
          <p:spPr>
            <a:xfrm>
              <a:off x="2828544" y="1519427"/>
              <a:ext cx="76200" cy="253364"/>
            </a:xfrm>
            <a:prstGeom prst="rect">
              <a:avLst/>
            </a:prstGeom>
            <a:noFill/>
            <a:ln>
              <a:noFill/>
            </a:ln>
          </p:spPr>
        </p:pic>
        <p:sp>
          <p:nvSpPr>
            <p:cNvPr id="139" name="Google Shape;139;p31"/>
            <p:cNvSpPr/>
            <p:nvPr/>
          </p:nvSpPr>
          <p:spPr>
            <a:xfrm>
              <a:off x="3429000" y="976884"/>
              <a:ext cx="0" cy="420370"/>
            </a:xfrm>
            <a:custGeom>
              <a:avLst/>
              <a:gdLst/>
              <a:ahLst/>
              <a:cxnLst/>
              <a:rect l="l" t="t" r="r" b="b"/>
              <a:pathLst>
                <a:path w="120000" h="420369" extrusionOk="0">
                  <a:moveTo>
                    <a:pt x="0" y="0"/>
                  </a:moveTo>
                  <a:lnTo>
                    <a:pt x="0" y="420115"/>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p31"/>
            <p:cNvSpPr/>
            <p:nvPr/>
          </p:nvSpPr>
          <p:spPr>
            <a:xfrm>
              <a:off x="3429000" y="1389634"/>
              <a:ext cx="2421890" cy="656590"/>
            </a:xfrm>
            <a:custGeom>
              <a:avLst/>
              <a:gdLst/>
              <a:ahLst/>
              <a:cxnLst/>
              <a:rect l="l" t="t" r="r" b="b"/>
              <a:pathLst>
                <a:path w="2421890" h="656589" extrusionOk="0">
                  <a:moveTo>
                    <a:pt x="2345690" y="579882"/>
                  </a:moveTo>
                  <a:lnTo>
                    <a:pt x="2345690" y="656082"/>
                  </a:lnTo>
                  <a:lnTo>
                    <a:pt x="2409190" y="624332"/>
                  </a:lnTo>
                  <a:lnTo>
                    <a:pt x="2358390" y="624332"/>
                  </a:lnTo>
                  <a:lnTo>
                    <a:pt x="2358390" y="611632"/>
                  </a:lnTo>
                  <a:lnTo>
                    <a:pt x="2409190" y="611632"/>
                  </a:lnTo>
                  <a:lnTo>
                    <a:pt x="2345690" y="579882"/>
                  </a:lnTo>
                  <a:close/>
                </a:path>
                <a:path w="2421890" h="656589" extrusionOk="0">
                  <a:moveTo>
                    <a:pt x="2013965" y="6350"/>
                  </a:moveTo>
                  <a:lnTo>
                    <a:pt x="2013965" y="624332"/>
                  </a:lnTo>
                  <a:lnTo>
                    <a:pt x="2345690" y="624332"/>
                  </a:lnTo>
                  <a:lnTo>
                    <a:pt x="2345690" y="617982"/>
                  </a:lnTo>
                  <a:lnTo>
                    <a:pt x="2026665" y="617982"/>
                  </a:lnTo>
                  <a:lnTo>
                    <a:pt x="2020315" y="611632"/>
                  </a:lnTo>
                  <a:lnTo>
                    <a:pt x="2026665" y="611632"/>
                  </a:lnTo>
                  <a:lnTo>
                    <a:pt x="2026665" y="12700"/>
                  </a:lnTo>
                  <a:lnTo>
                    <a:pt x="2020315" y="12700"/>
                  </a:lnTo>
                  <a:lnTo>
                    <a:pt x="2013965" y="6350"/>
                  </a:lnTo>
                  <a:close/>
                </a:path>
                <a:path w="2421890" h="656589" extrusionOk="0">
                  <a:moveTo>
                    <a:pt x="2409190" y="611632"/>
                  </a:moveTo>
                  <a:lnTo>
                    <a:pt x="2358390" y="611632"/>
                  </a:lnTo>
                  <a:lnTo>
                    <a:pt x="2358390" y="624332"/>
                  </a:lnTo>
                  <a:lnTo>
                    <a:pt x="2409190" y="624332"/>
                  </a:lnTo>
                  <a:lnTo>
                    <a:pt x="2421890" y="617982"/>
                  </a:lnTo>
                  <a:lnTo>
                    <a:pt x="2409190" y="611632"/>
                  </a:lnTo>
                  <a:close/>
                </a:path>
                <a:path w="2421890" h="656589" extrusionOk="0">
                  <a:moveTo>
                    <a:pt x="2026665" y="611632"/>
                  </a:moveTo>
                  <a:lnTo>
                    <a:pt x="2020315" y="611632"/>
                  </a:lnTo>
                  <a:lnTo>
                    <a:pt x="2026665" y="617982"/>
                  </a:lnTo>
                  <a:lnTo>
                    <a:pt x="2026665" y="611632"/>
                  </a:lnTo>
                  <a:close/>
                </a:path>
                <a:path w="2421890" h="656589" extrusionOk="0">
                  <a:moveTo>
                    <a:pt x="2345690" y="611632"/>
                  </a:moveTo>
                  <a:lnTo>
                    <a:pt x="2026665" y="611632"/>
                  </a:lnTo>
                  <a:lnTo>
                    <a:pt x="2026665" y="617982"/>
                  </a:lnTo>
                  <a:lnTo>
                    <a:pt x="2345690" y="617982"/>
                  </a:lnTo>
                  <a:lnTo>
                    <a:pt x="2345690" y="611632"/>
                  </a:lnTo>
                  <a:close/>
                </a:path>
                <a:path w="2421890" h="656589" extrusionOk="0">
                  <a:moveTo>
                    <a:pt x="2026665" y="0"/>
                  </a:moveTo>
                  <a:lnTo>
                    <a:pt x="0" y="0"/>
                  </a:lnTo>
                  <a:lnTo>
                    <a:pt x="0" y="12700"/>
                  </a:lnTo>
                  <a:lnTo>
                    <a:pt x="2013965" y="12700"/>
                  </a:lnTo>
                  <a:lnTo>
                    <a:pt x="2013965" y="6350"/>
                  </a:lnTo>
                  <a:lnTo>
                    <a:pt x="2026665" y="6350"/>
                  </a:lnTo>
                  <a:lnTo>
                    <a:pt x="2026665" y="0"/>
                  </a:lnTo>
                  <a:close/>
                </a:path>
                <a:path w="2421890" h="656589" extrusionOk="0">
                  <a:moveTo>
                    <a:pt x="2026665" y="6350"/>
                  </a:moveTo>
                  <a:lnTo>
                    <a:pt x="2013965" y="6350"/>
                  </a:lnTo>
                  <a:lnTo>
                    <a:pt x="2020315" y="12700"/>
                  </a:lnTo>
                  <a:lnTo>
                    <a:pt x="2026665" y="12700"/>
                  </a:lnTo>
                  <a:lnTo>
                    <a:pt x="2026665" y="635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31"/>
            <p:cNvSpPr/>
            <p:nvPr/>
          </p:nvSpPr>
          <p:spPr>
            <a:xfrm>
              <a:off x="1322831" y="976884"/>
              <a:ext cx="3755390" cy="278130"/>
            </a:xfrm>
            <a:custGeom>
              <a:avLst/>
              <a:gdLst/>
              <a:ahLst/>
              <a:cxnLst/>
              <a:rect l="l" t="t" r="r" b="b"/>
              <a:pathLst>
                <a:path w="3755390" h="278130" extrusionOk="0">
                  <a:moveTo>
                    <a:pt x="3755135" y="0"/>
                  </a:moveTo>
                  <a:lnTo>
                    <a:pt x="3755135" y="278002"/>
                  </a:lnTo>
                </a:path>
                <a:path w="3755390" h="278130" extrusionOk="0">
                  <a:moveTo>
                    <a:pt x="3750309" y="277367"/>
                  </a:moveTo>
                  <a:lnTo>
                    <a:pt x="0" y="277367"/>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 name="Google Shape;142;p31"/>
            <p:cNvSpPr/>
            <p:nvPr/>
          </p:nvSpPr>
          <p:spPr>
            <a:xfrm>
              <a:off x="1271016" y="1254252"/>
              <a:ext cx="76200" cy="1644014"/>
            </a:xfrm>
            <a:custGeom>
              <a:avLst/>
              <a:gdLst/>
              <a:ahLst/>
              <a:cxnLst/>
              <a:rect l="l" t="t" r="r" b="b"/>
              <a:pathLst>
                <a:path w="76200" h="1644014" extrusionOk="0">
                  <a:moveTo>
                    <a:pt x="31750" y="1567307"/>
                  </a:moveTo>
                  <a:lnTo>
                    <a:pt x="0" y="1567307"/>
                  </a:lnTo>
                  <a:lnTo>
                    <a:pt x="38100" y="1643507"/>
                  </a:lnTo>
                  <a:lnTo>
                    <a:pt x="69850" y="1580007"/>
                  </a:lnTo>
                  <a:lnTo>
                    <a:pt x="31750" y="1580007"/>
                  </a:lnTo>
                  <a:lnTo>
                    <a:pt x="31750" y="1567307"/>
                  </a:lnTo>
                  <a:close/>
                </a:path>
                <a:path w="76200" h="1644014" extrusionOk="0">
                  <a:moveTo>
                    <a:pt x="44450" y="0"/>
                  </a:moveTo>
                  <a:lnTo>
                    <a:pt x="31750" y="0"/>
                  </a:lnTo>
                  <a:lnTo>
                    <a:pt x="31750" y="1580007"/>
                  </a:lnTo>
                  <a:lnTo>
                    <a:pt x="44450" y="1580007"/>
                  </a:lnTo>
                  <a:lnTo>
                    <a:pt x="44450" y="0"/>
                  </a:lnTo>
                  <a:close/>
                </a:path>
                <a:path w="76200" h="1644014" extrusionOk="0">
                  <a:moveTo>
                    <a:pt x="76200" y="1567307"/>
                  </a:moveTo>
                  <a:lnTo>
                    <a:pt x="44450" y="1567307"/>
                  </a:lnTo>
                  <a:lnTo>
                    <a:pt x="44450" y="1580007"/>
                  </a:lnTo>
                  <a:lnTo>
                    <a:pt x="69850" y="1580007"/>
                  </a:lnTo>
                  <a:lnTo>
                    <a:pt x="76200" y="1567307"/>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 name="Google Shape;143;p31"/>
            <p:cNvSpPr/>
            <p:nvPr/>
          </p:nvSpPr>
          <p:spPr>
            <a:xfrm>
              <a:off x="3849624" y="976884"/>
              <a:ext cx="2224405" cy="556260"/>
            </a:xfrm>
            <a:custGeom>
              <a:avLst/>
              <a:gdLst/>
              <a:ahLst/>
              <a:cxnLst/>
              <a:rect l="l" t="t" r="r" b="b"/>
              <a:pathLst>
                <a:path w="2224404" h="556260" extrusionOk="0">
                  <a:moveTo>
                    <a:pt x="2223516" y="0"/>
                  </a:moveTo>
                  <a:lnTo>
                    <a:pt x="2223516" y="556005"/>
                  </a:lnTo>
                </a:path>
                <a:path w="2224404" h="556260" extrusionOk="0">
                  <a:moveTo>
                    <a:pt x="2224278" y="542543"/>
                  </a:moveTo>
                  <a:lnTo>
                    <a:pt x="0" y="554863"/>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4" name="Google Shape;144;p31"/>
            <p:cNvPicPr preferRelativeResize="0"/>
            <p:nvPr/>
          </p:nvPicPr>
          <p:blipFill rotWithShape="1">
            <a:blip r:embed="rId5">
              <a:alphaModFix/>
            </a:blip>
            <a:srcRect/>
            <a:stretch/>
          </p:blipFill>
          <p:spPr>
            <a:xfrm>
              <a:off x="3811524" y="1531619"/>
              <a:ext cx="76200" cy="240918"/>
            </a:xfrm>
            <a:prstGeom prst="rect">
              <a:avLst/>
            </a:prstGeom>
            <a:noFill/>
            <a:ln>
              <a:noFill/>
            </a:ln>
          </p:spPr>
        </p:pic>
        <p:sp>
          <p:nvSpPr>
            <p:cNvPr id="145" name="Google Shape;145;p31"/>
            <p:cNvSpPr/>
            <p:nvPr/>
          </p:nvSpPr>
          <p:spPr>
            <a:xfrm>
              <a:off x="6522720" y="976883"/>
              <a:ext cx="645160" cy="2113280"/>
            </a:xfrm>
            <a:custGeom>
              <a:avLst/>
              <a:gdLst/>
              <a:ahLst/>
              <a:cxnLst/>
              <a:rect l="l" t="t" r="r" b="b"/>
              <a:pathLst>
                <a:path w="645159" h="2113280" extrusionOk="0">
                  <a:moveTo>
                    <a:pt x="76200" y="2036826"/>
                  </a:moveTo>
                  <a:lnTo>
                    <a:pt x="44450" y="2036826"/>
                  </a:lnTo>
                  <a:lnTo>
                    <a:pt x="44450" y="1260348"/>
                  </a:lnTo>
                  <a:lnTo>
                    <a:pt x="31750" y="1260348"/>
                  </a:lnTo>
                  <a:lnTo>
                    <a:pt x="31750" y="2036826"/>
                  </a:lnTo>
                  <a:lnTo>
                    <a:pt x="0" y="2036826"/>
                  </a:lnTo>
                  <a:lnTo>
                    <a:pt x="38100" y="2113026"/>
                  </a:lnTo>
                  <a:lnTo>
                    <a:pt x="69850" y="2049526"/>
                  </a:lnTo>
                  <a:lnTo>
                    <a:pt x="76200" y="2036826"/>
                  </a:lnTo>
                  <a:close/>
                </a:path>
                <a:path w="645159" h="2113280" extrusionOk="0">
                  <a:moveTo>
                    <a:pt x="644652" y="720852"/>
                  </a:moveTo>
                  <a:lnTo>
                    <a:pt x="612902" y="720852"/>
                  </a:lnTo>
                  <a:lnTo>
                    <a:pt x="612902" y="0"/>
                  </a:lnTo>
                  <a:lnTo>
                    <a:pt x="600202" y="0"/>
                  </a:lnTo>
                  <a:lnTo>
                    <a:pt x="600202" y="720852"/>
                  </a:lnTo>
                  <a:lnTo>
                    <a:pt x="568452" y="720852"/>
                  </a:lnTo>
                  <a:lnTo>
                    <a:pt x="606552" y="797052"/>
                  </a:lnTo>
                  <a:lnTo>
                    <a:pt x="638302" y="733552"/>
                  </a:lnTo>
                  <a:lnTo>
                    <a:pt x="644652" y="720852"/>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8" name="Google Shape;148;p31"/>
          <p:cNvSpPr txBox="1"/>
          <p:nvPr/>
        </p:nvSpPr>
        <p:spPr>
          <a:xfrm>
            <a:off x="764493" y="329433"/>
            <a:ext cx="367919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mes New Roman"/>
                <a:ea typeface="Times New Roman"/>
                <a:cs typeface="Times New Roman"/>
                <a:sym typeface="Times New Roman"/>
              </a:rPr>
              <a:t>31   30                         23         22                         0</a:t>
            </a:r>
            <a:endParaRPr dirty="0"/>
          </a:p>
        </p:txBody>
      </p:sp>
      <p:sp>
        <p:nvSpPr>
          <p:cNvPr id="149" name="Google Shape;149;p31"/>
          <p:cNvSpPr txBox="1"/>
          <p:nvPr/>
        </p:nvSpPr>
        <p:spPr>
          <a:xfrm>
            <a:off x="2031619" y="4815559"/>
            <a:ext cx="4826400" cy="25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Block Diagram of 32 bit Floating point multiplier</a:t>
            </a:r>
            <a:endParaRPr sz="1600" b="1" i="0" u="none" strike="noStrike" cap="none">
              <a:solidFill>
                <a:schemeClr val="dk1"/>
              </a:solidFill>
              <a:latin typeface="Times New Roman"/>
              <a:ea typeface="Times New Roman"/>
              <a:cs typeface="Times New Roman"/>
              <a:sym typeface="Times New Roman"/>
            </a:endParaRPr>
          </a:p>
        </p:txBody>
      </p:sp>
      <p:sp>
        <p:nvSpPr>
          <p:cNvPr id="150" name="Google Shape;150;p31"/>
          <p:cNvSpPr txBox="1"/>
          <p:nvPr/>
        </p:nvSpPr>
        <p:spPr>
          <a:xfrm>
            <a:off x="4829175" y="360151"/>
            <a:ext cx="3986642"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mes New Roman"/>
                <a:ea typeface="Times New Roman"/>
                <a:cs typeface="Times New Roman"/>
                <a:sym typeface="Times New Roman"/>
              </a:rPr>
              <a:t>31   30                          23          22                         0</a:t>
            </a:r>
            <a:endParaRPr dirty="0"/>
          </a:p>
        </p:txBody>
      </p:sp>
      <p:sp>
        <p:nvSpPr>
          <p:cNvPr id="151" name="Google Shape;151;p31"/>
          <p:cNvSpPr txBox="1"/>
          <p:nvPr/>
        </p:nvSpPr>
        <p:spPr>
          <a:xfrm>
            <a:off x="8529150" y="4713850"/>
            <a:ext cx="58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7F7F7F"/>
                </a:solidFill>
                <a:latin typeface="Calibri"/>
                <a:ea typeface="Calibri"/>
                <a:cs typeface="Calibri"/>
                <a:sym typeface="Calibri"/>
              </a:rPr>
              <a:t>10</a:t>
            </a:r>
            <a:endParaRPr sz="1800">
              <a:solidFill>
                <a:srgbClr val="7F7F7F"/>
              </a:solidFill>
              <a:latin typeface="Calibri"/>
              <a:ea typeface="Calibri"/>
              <a:cs typeface="Calibri"/>
              <a:sym typeface="Calibri"/>
            </a:endParaRPr>
          </a:p>
        </p:txBody>
      </p:sp>
      <p:sp>
        <p:nvSpPr>
          <p:cNvPr id="152" name="Google Shape;152;p31"/>
          <p:cNvSpPr txBox="1"/>
          <p:nvPr/>
        </p:nvSpPr>
        <p:spPr>
          <a:xfrm>
            <a:off x="1464600" y="-101550"/>
            <a:ext cx="767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    </a:t>
            </a:r>
            <a:r>
              <a:rPr lang="en-US" sz="1600">
                <a:latin typeface="Times New Roman"/>
                <a:ea typeface="Times New Roman"/>
                <a:cs typeface="Times New Roman"/>
                <a:sym typeface="Times New Roman"/>
              </a:rPr>
              <a:t>   Input 1                                                                       Input 2</a:t>
            </a:r>
            <a:endParaRPr sz="1600">
              <a:latin typeface="Times New Roman"/>
              <a:ea typeface="Times New Roman"/>
              <a:cs typeface="Times New Roman"/>
              <a:sym typeface="Times New Roman"/>
            </a:endParaRPr>
          </a:p>
        </p:txBody>
      </p:sp>
      <p:cxnSp>
        <p:nvCxnSpPr>
          <p:cNvPr id="8" name="Straight Arrow Connector 7">
            <a:extLst>
              <a:ext uri="{FF2B5EF4-FFF2-40B4-BE49-F238E27FC236}">
                <a16:creationId xmlns:a16="http://schemas.microsoft.com/office/drawing/2014/main" id="{6E048A19-DE83-65A4-9BAB-60AE67D1F397}"/>
              </a:ext>
            </a:extLst>
          </p:cNvPr>
          <p:cNvCxnSpPr/>
          <p:nvPr/>
        </p:nvCxnSpPr>
        <p:spPr>
          <a:xfrm flipV="1">
            <a:off x="4150519" y="2329865"/>
            <a:ext cx="0" cy="427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DABA3B3-A699-DD95-9ADE-7FA2C0A749CD}"/>
              </a:ext>
            </a:extLst>
          </p:cNvPr>
          <p:cNvCxnSpPr/>
          <p:nvPr/>
        </p:nvCxnSpPr>
        <p:spPr>
          <a:xfrm>
            <a:off x="3136106" y="2329865"/>
            <a:ext cx="0" cy="810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6E28059-FA90-CDBF-C375-B79E9191BBCF}"/>
              </a:ext>
            </a:extLst>
          </p:cNvPr>
          <p:cNvCxnSpPr/>
          <p:nvPr/>
        </p:nvCxnSpPr>
        <p:spPr>
          <a:xfrm>
            <a:off x="3702750" y="3721894"/>
            <a:ext cx="0" cy="686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FD02A1E-CE7B-1899-6AA5-8CC74567C103}"/>
              </a:ext>
            </a:extLst>
          </p:cNvPr>
          <p:cNvCxnSpPr/>
          <p:nvPr/>
        </p:nvCxnSpPr>
        <p:spPr>
          <a:xfrm>
            <a:off x="5900738" y="3529013"/>
            <a:ext cx="0" cy="935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5E93B40-19A0-2D27-D4F7-89B550A233EC}"/>
              </a:ext>
            </a:extLst>
          </p:cNvPr>
          <p:cNvCxnSpPr/>
          <p:nvPr/>
        </p:nvCxnSpPr>
        <p:spPr>
          <a:xfrm>
            <a:off x="2221706" y="3943740"/>
            <a:ext cx="0" cy="464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F19686F-00BA-41D0-03ED-4201E56BD2CF}"/>
              </a:ext>
            </a:extLst>
          </p:cNvPr>
          <p:cNvCxnSpPr/>
          <p:nvPr/>
        </p:nvCxnSpPr>
        <p:spPr>
          <a:xfrm>
            <a:off x="1078706" y="3429000"/>
            <a:ext cx="0" cy="51435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1D8F0A1D-9D0E-329E-F9A2-A0A2392BCB73}"/>
              </a:ext>
            </a:extLst>
          </p:cNvPr>
          <p:cNvCxnSpPr/>
          <p:nvPr/>
        </p:nvCxnSpPr>
        <p:spPr>
          <a:xfrm>
            <a:off x="1085850" y="3943350"/>
            <a:ext cx="1135856" cy="0"/>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448C039-29AD-6E6E-8D7B-3448203E71C7}"/>
              </a:ext>
            </a:extLst>
          </p:cNvPr>
          <p:cNvSpPr txBox="1"/>
          <p:nvPr/>
        </p:nvSpPr>
        <p:spPr>
          <a:xfrm>
            <a:off x="3682754" y="3903502"/>
            <a:ext cx="671783" cy="307777"/>
          </a:xfrm>
          <a:prstGeom prst="rect">
            <a:avLst/>
          </a:prstGeom>
          <a:noFill/>
        </p:spPr>
        <p:txBody>
          <a:bodyPr wrap="square" rtlCol="0">
            <a:spAutoFit/>
          </a:bodyPr>
          <a:lstStyle/>
          <a:p>
            <a:r>
              <a:rPr lang="en-US" dirty="0"/>
              <a:t>0/1</a:t>
            </a:r>
            <a:endParaRPr lang="en-IN" dirty="0"/>
          </a:p>
        </p:txBody>
      </p:sp>
      <p:cxnSp>
        <p:nvCxnSpPr>
          <p:cNvPr id="27" name="Straight Arrow Connector 26">
            <a:extLst>
              <a:ext uri="{FF2B5EF4-FFF2-40B4-BE49-F238E27FC236}">
                <a16:creationId xmlns:a16="http://schemas.microsoft.com/office/drawing/2014/main" id="{8A708B02-353A-D72D-888E-99AB892047CF}"/>
              </a:ext>
            </a:extLst>
          </p:cNvPr>
          <p:cNvCxnSpPr/>
          <p:nvPr/>
        </p:nvCxnSpPr>
        <p:spPr>
          <a:xfrm>
            <a:off x="864394" y="1026845"/>
            <a:ext cx="0" cy="1921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BFB380D-A8FD-DEF7-E11E-ED16BA1E0D43}"/>
              </a:ext>
            </a:extLst>
          </p:cNvPr>
          <p:cNvCxnSpPr>
            <a:cxnSpLocks/>
          </p:cNvCxnSpPr>
          <p:nvPr/>
        </p:nvCxnSpPr>
        <p:spPr>
          <a:xfrm>
            <a:off x="4150519" y="2752843"/>
            <a:ext cx="1153781" cy="4235"/>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F32AA83-92E1-BB54-7DE5-DBCDA4D54817}"/>
              </a:ext>
            </a:extLst>
          </p:cNvPr>
          <p:cNvCxnSpPr/>
          <p:nvPr/>
        </p:nvCxnSpPr>
        <p:spPr>
          <a:xfrm>
            <a:off x="5304300" y="2752843"/>
            <a:ext cx="0" cy="51185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CF0DE3B-C4CA-7C69-C715-E54077124C23}"/>
              </a:ext>
            </a:extLst>
          </p:cNvPr>
          <p:cNvCxnSpPr/>
          <p:nvPr/>
        </p:nvCxnSpPr>
        <p:spPr>
          <a:xfrm>
            <a:off x="5304300" y="3257550"/>
            <a:ext cx="482138"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56"/>
        <p:cNvGrpSpPr/>
        <p:nvPr/>
      </p:nvGrpSpPr>
      <p:grpSpPr>
        <a:xfrm>
          <a:off x="0" y="0"/>
          <a:ext cx="0" cy="0"/>
          <a:chOff x="0" y="0"/>
          <a:chExt cx="0" cy="0"/>
        </a:xfrm>
      </p:grpSpPr>
      <p:sp>
        <p:nvSpPr>
          <p:cNvPr id="157" name="Google Shape;157;p45"/>
          <p:cNvSpPr/>
          <p:nvPr/>
        </p:nvSpPr>
        <p:spPr>
          <a:xfrm>
            <a:off x="3008376" y="1216152"/>
            <a:ext cx="76200" cy="374650"/>
          </a:xfrm>
          <a:custGeom>
            <a:avLst/>
            <a:gdLst/>
            <a:ahLst/>
            <a:cxnLst/>
            <a:rect l="l" t="t" r="r" b="b"/>
            <a:pathLst>
              <a:path w="76200" h="374650" extrusionOk="0">
                <a:moveTo>
                  <a:pt x="31750" y="298323"/>
                </a:moveTo>
                <a:lnTo>
                  <a:pt x="0" y="298323"/>
                </a:lnTo>
                <a:lnTo>
                  <a:pt x="38100" y="374523"/>
                </a:lnTo>
                <a:lnTo>
                  <a:pt x="69850" y="311023"/>
                </a:lnTo>
                <a:lnTo>
                  <a:pt x="31750" y="311023"/>
                </a:lnTo>
                <a:lnTo>
                  <a:pt x="31750" y="298323"/>
                </a:lnTo>
                <a:close/>
              </a:path>
              <a:path w="76200" h="374650" extrusionOk="0">
                <a:moveTo>
                  <a:pt x="44450" y="0"/>
                </a:moveTo>
                <a:lnTo>
                  <a:pt x="31750" y="0"/>
                </a:lnTo>
                <a:lnTo>
                  <a:pt x="31750" y="311023"/>
                </a:lnTo>
                <a:lnTo>
                  <a:pt x="44450" y="311023"/>
                </a:lnTo>
                <a:lnTo>
                  <a:pt x="44450" y="0"/>
                </a:lnTo>
                <a:close/>
              </a:path>
              <a:path w="76200" h="374650" extrusionOk="0">
                <a:moveTo>
                  <a:pt x="76200" y="298323"/>
                </a:moveTo>
                <a:lnTo>
                  <a:pt x="44450" y="298323"/>
                </a:lnTo>
                <a:lnTo>
                  <a:pt x="44450" y="311023"/>
                </a:lnTo>
                <a:lnTo>
                  <a:pt x="69850" y="311023"/>
                </a:lnTo>
                <a:lnTo>
                  <a:pt x="76200" y="298323"/>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Google Shape;158;p45"/>
          <p:cNvSpPr/>
          <p:nvPr/>
        </p:nvSpPr>
        <p:spPr>
          <a:xfrm>
            <a:off x="3909059" y="1222247"/>
            <a:ext cx="76200" cy="374650"/>
          </a:xfrm>
          <a:custGeom>
            <a:avLst/>
            <a:gdLst/>
            <a:ahLst/>
            <a:cxnLst/>
            <a:rect l="l" t="t" r="r" b="b"/>
            <a:pathLst>
              <a:path w="76200" h="374650" extrusionOk="0">
                <a:moveTo>
                  <a:pt x="31750" y="298323"/>
                </a:moveTo>
                <a:lnTo>
                  <a:pt x="0" y="298323"/>
                </a:lnTo>
                <a:lnTo>
                  <a:pt x="38100" y="374523"/>
                </a:lnTo>
                <a:lnTo>
                  <a:pt x="69850" y="311023"/>
                </a:lnTo>
                <a:lnTo>
                  <a:pt x="31750" y="311023"/>
                </a:lnTo>
                <a:lnTo>
                  <a:pt x="31750" y="298323"/>
                </a:lnTo>
                <a:close/>
              </a:path>
              <a:path w="76200" h="374650" extrusionOk="0">
                <a:moveTo>
                  <a:pt x="44450" y="0"/>
                </a:moveTo>
                <a:lnTo>
                  <a:pt x="31750" y="0"/>
                </a:lnTo>
                <a:lnTo>
                  <a:pt x="31750" y="311023"/>
                </a:lnTo>
                <a:lnTo>
                  <a:pt x="44450" y="311023"/>
                </a:lnTo>
                <a:lnTo>
                  <a:pt x="44450" y="0"/>
                </a:lnTo>
                <a:close/>
              </a:path>
              <a:path w="76200" h="374650" extrusionOk="0">
                <a:moveTo>
                  <a:pt x="76200" y="298323"/>
                </a:moveTo>
                <a:lnTo>
                  <a:pt x="44450" y="298323"/>
                </a:lnTo>
                <a:lnTo>
                  <a:pt x="44450" y="311023"/>
                </a:lnTo>
                <a:lnTo>
                  <a:pt x="69850" y="311023"/>
                </a:lnTo>
                <a:lnTo>
                  <a:pt x="76200" y="298323"/>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59" name="Google Shape;159;p45"/>
          <p:cNvGrpSpPr/>
          <p:nvPr/>
        </p:nvGrpSpPr>
        <p:grpSpPr>
          <a:xfrm>
            <a:off x="2750820" y="2343785"/>
            <a:ext cx="2408936" cy="2187066"/>
            <a:chOff x="2750820" y="2343785"/>
            <a:chExt cx="2408936" cy="2187066"/>
          </a:xfrm>
        </p:grpSpPr>
        <p:sp>
          <p:nvSpPr>
            <p:cNvPr id="160" name="Google Shape;160;p45"/>
            <p:cNvSpPr/>
            <p:nvPr/>
          </p:nvSpPr>
          <p:spPr>
            <a:xfrm>
              <a:off x="3485896" y="2343785"/>
              <a:ext cx="76200" cy="427355"/>
            </a:xfrm>
            <a:custGeom>
              <a:avLst/>
              <a:gdLst/>
              <a:ahLst/>
              <a:cxnLst/>
              <a:rect l="l" t="t" r="r" b="b"/>
              <a:pathLst>
                <a:path w="76200" h="427355" extrusionOk="0">
                  <a:moveTo>
                    <a:pt x="31747" y="350710"/>
                  </a:moveTo>
                  <a:lnTo>
                    <a:pt x="0" y="351027"/>
                  </a:lnTo>
                  <a:lnTo>
                    <a:pt x="38862" y="426846"/>
                  </a:lnTo>
                  <a:lnTo>
                    <a:pt x="69760" y="363473"/>
                  </a:lnTo>
                  <a:lnTo>
                    <a:pt x="31876" y="363473"/>
                  </a:lnTo>
                  <a:lnTo>
                    <a:pt x="31747" y="350710"/>
                  </a:lnTo>
                  <a:close/>
                </a:path>
                <a:path w="76200" h="427355" extrusionOk="0">
                  <a:moveTo>
                    <a:pt x="44447" y="350583"/>
                  </a:moveTo>
                  <a:lnTo>
                    <a:pt x="31747" y="350710"/>
                  </a:lnTo>
                  <a:lnTo>
                    <a:pt x="31876" y="363473"/>
                  </a:lnTo>
                  <a:lnTo>
                    <a:pt x="44576" y="363346"/>
                  </a:lnTo>
                  <a:lnTo>
                    <a:pt x="44447" y="350583"/>
                  </a:lnTo>
                  <a:close/>
                </a:path>
                <a:path w="76200" h="427355" extrusionOk="0">
                  <a:moveTo>
                    <a:pt x="76200" y="350265"/>
                  </a:moveTo>
                  <a:lnTo>
                    <a:pt x="44447" y="350583"/>
                  </a:lnTo>
                  <a:lnTo>
                    <a:pt x="44576" y="363346"/>
                  </a:lnTo>
                  <a:lnTo>
                    <a:pt x="31876" y="363473"/>
                  </a:lnTo>
                  <a:lnTo>
                    <a:pt x="69760" y="363473"/>
                  </a:lnTo>
                  <a:lnTo>
                    <a:pt x="76200" y="350265"/>
                  </a:lnTo>
                  <a:close/>
                </a:path>
                <a:path w="76200" h="427355" extrusionOk="0">
                  <a:moveTo>
                    <a:pt x="40893" y="0"/>
                  </a:moveTo>
                  <a:lnTo>
                    <a:pt x="28193" y="253"/>
                  </a:lnTo>
                  <a:lnTo>
                    <a:pt x="31747" y="350710"/>
                  </a:lnTo>
                  <a:lnTo>
                    <a:pt x="44447" y="350583"/>
                  </a:lnTo>
                  <a:lnTo>
                    <a:pt x="4089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 name="Google Shape;161;p45"/>
            <p:cNvSpPr/>
            <p:nvPr/>
          </p:nvSpPr>
          <p:spPr>
            <a:xfrm>
              <a:off x="2750820" y="2770632"/>
              <a:ext cx="1580515" cy="836930"/>
            </a:xfrm>
            <a:custGeom>
              <a:avLst/>
              <a:gdLst/>
              <a:ahLst/>
              <a:cxnLst/>
              <a:rect l="l" t="t" r="r" b="b"/>
              <a:pathLst>
                <a:path w="1580514" h="836929" extrusionOk="0">
                  <a:moveTo>
                    <a:pt x="0" y="418338"/>
                  </a:moveTo>
                  <a:lnTo>
                    <a:pt x="790194" y="0"/>
                  </a:lnTo>
                  <a:lnTo>
                    <a:pt x="1580388" y="418338"/>
                  </a:lnTo>
                  <a:lnTo>
                    <a:pt x="790194" y="836676"/>
                  </a:lnTo>
                  <a:lnTo>
                    <a:pt x="0" y="418338"/>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Google Shape;162;p45"/>
            <p:cNvSpPr/>
            <p:nvPr/>
          </p:nvSpPr>
          <p:spPr>
            <a:xfrm>
              <a:off x="3503676" y="3183381"/>
              <a:ext cx="1656080" cy="1347470"/>
            </a:xfrm>
            <a:custGeom>
              <a:avLst/>
              <a:gdLst/>
              <a:ahLst/>
              <a:cxnLst/>
              <a:rect l="l" t="t" r="r" b="b"/>
              <a:pathLst>
                <a:path w="1656079" h="1347470" extrusionOk="0">
                  <a:moveTo>
                    <a:pt x="76200" y="1270838"/>
                  </a:moveTo>
                  <a:lnTo>
                    <a:pt x="44450" y="1270838"/>
                  </a:lnTo>
                  <a:lnTo>
                    <a:pt x="44450" y="423926"/>
                  </a:lnTo>
                  <a:lnTo>
                    <a:pt x="31750" y="423926"/>
                  </a:lnTo>
                  <a:lnTo>
                    <a:pt x="31750" y="1270838"/>
                  </a:lnTo>
                  <a:lnTo>
                    <a:pt x="0" y="1270838"/>
                  </a:lnTo>
                  <a:lnTo>
                    <a:pt x="38100" y="1347038"/>
                  </a:lnTo>
                  <a:lnTo>
                    <a:pt x="69850" y="1283538"/>
                  </a:lnTo>
                  <a:lnTo>
                    <a:pt x="76200" y="1270838"/>
                  </a:lnTo>
                  <a:close/>
                </a:path>
                <a:path w="1656079" h="1347470" extrusionOk="0">
                  <a:moveTo>
                    <a:pt x="1655953" y="1271270"/>
                  </a:moveTo>
                  <a:lnTo>
                    <a:pt x="1624203" y="1271270"/>
                  </a:lnTo>
                  <a:lnTo>
                    <a:pt x="1624203" y="12712"/>
                  </a:lnTo>
                  <a:lnTo>
                    <a:pt x="1624203" y="6350"/>
                  </a:lnTo>
                  <a:lnTo>
                    <a:pt x="1624203" y="0"/>
                  </a:lnTo>
                  <a:lnTo>
                    <a:pt x="827532" y="0"/>
                  </a:lnTo>
                  <a:lnTo>
                    <a:pt x="827532" y="12712"/>
                  </a:lnTo>
                  <a:lnTo>
                    <a:pt x="1611503" y="12712"/>
                  </a:lnTo>
                  <a:lnTo>
                    <a:pt x="1611503" y="1271270"/>
                  </a:lnTo>
                  <a:lnTo>
                    <a:pt x="1579753" y="1271270"/>
                  </a:lnTo>
                  <a:lnTo>
                    <a:pt x="1617853" y="1347470"/>
                  </a:lnTo>
                  <a:lnTo>
                    <a:pt x="1649603" y="1283970"/>
                  </a:lnTo>
                  <a:lnTo>
                    <a:pt x="1655953" y="127127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3" name="Google Shape;163;p45"/>
          <p:cNvSpPr txBox="1"/>
          <p:nvPr/>
        </p:nvSpPr>
        <p:spPr>
          <a:xfrm>
            <a:off x="2692907" y="981807"/>
            <a:ext cx="1805939"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baseline="30000" dirty="0">
                <a:solidFill>
                  <a:schemeClr val="dk1"/>
                </a:solidFill>
                <a:latin typeface="Times New Roman"/>
                <a:ea typeface="Times New Roman"/>
                <a:cs typeface="Times New Roman"/>
                <a:sym typeface="Times New Roman"/>
              </a:rPr>
              <a:t>Input1(32bit)	</a:t>
            </a:r>
            <a:r>
              <a:rPr lang="en-US" sz="1200" b="0" i="0" u="none" strike="noStrike" cap="none" dirty="0">
                <a:solidFill>
                  <a:schemeClr val="dk1"/>
                </a:solidFill>
                <a:latin typeface="Times New Roman"/>
                <a:ea typeface="Times New Roman"/>
                <a:cs typeface="Times New Roman"/>
                <a:sym typeface="Times New Roman"/>
              </a:rPr>
              <a:t>Input2(32bit)</a:t>
            </a:r>
            <a:endParaRPr sz="1200" b="0" i="0" u="none" strike="noStrike" cap="none" dirty="0">
              <a:solidFill>
                <a:schemeClr val="dk1"/>
              </a:solidFill>
              <a:latin typeface="Times New Roman"/>
              <a:ea typeface="Times New Roman"/>
              <a:cs typeface="Times New Roman"/>
              <a:sym typeface="Times New Roman"/>
            </a:endParaRPr>
          </a:p>
        </p:txBody>
      </p:sp>
      <p:sp>
        <p:nvSpPr>
          <p:cNvPr id="164" name="Google Shape;164;p45"/>
          <p:cNvSpPr txBox="1"/>
          <p:nvPr/>
        </p:nvSpPr>
        <p:spPr>
          <a:xfrm>
            <a:off x="2540507" y="1604772"/>
            <a:ext cx="1958339" cy="739140"/>
          </a:xfrm>
          <a:prstGeom prst="rect">
            <a:avLst/>
          </a:prstGeom>
          <a:noFill/>
          <a:ln w="12700" cap="flat" cmpd="sng">
            <a:solidFill>
              <a:srgbClr val="000000"/>
            </a:solidFill>
            <a:prstDash val="solid"/>
            <a:round/>
            <a:headEnd type="none" w="sm" len="sm"/>
            <a:tailEnd type="none" w="sm" len="sm"/>
          </a:ln>
        </p:spPr>
        <p:txBody>
          <a:bodyPr spcFirstLastPara="1" wrap="square" lIns="0" tIns="111750" rIns="0" bIns="0" anchor="t" anchorCtr="0">
            <a:spAutoFit/>
          </a:bodyPr>
          <a:lstStyle/>
          <a:p>
            <a:pPr marL="322580" marR="10795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Combined integer &amp;  Floating point Multiplier</a:t>
            </a:r>
            <a:endParaRPr sz="1200" b="0" i="0" u="none" strike="noStrike" cap="none" dirty="0">
              <a:solidFill>
                <a:schemeClr val="dk1"/>
              </a:solidFill>
              <a:latin typeface="Times New Roman"/>
              <a:ea typeface="Times New Roman"/>
              <a:cs typeface="Times New Roman"/>
              <a:sym typeface="Times New Roman"/>
            </a:endParaRPr>
          </a:p>
        </p:txBody>
      </p:sp>
      <p:sp>
        <p:nvSpPr>
          <p:cNvPr id="165" name="Google Shape;165;p45"/>
          <p:cNvSpPr txBox="1"/>
          <p:nvPr/>
        </p:nvSpPr>
        <p:spPr>
          <a:xfrm>
            <a:off x="3179445" y="2851150"/>
            <a:ext cx="731520" cy="574040"/>
          </a:xfrm>
          <a:prstGeom prst="rect">
            <a:avLst/>
          </a:prstGeom>
          <a:noFill/>
          <a:ln>
            <a:noFill/>
          </a:ln>
        </p:spPr>
        <p:txBody>
          <a:bodyPr spcFirstLastPara="1" wrap="square" lIns="0" tIns="12700" rIns="0" bIns="0" anchor="t" anchorCtr="0">
            <a:spAutoFit/>
          </a:bodyPr>
          <a:lstStyle/>
          <a:p>
            <a:pPr marL="2413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If</a:t>
            </a:r>
            <a:endParaRPr sz="1200" b="0" i="0" u="none" strike="noStrike" cap="none">
              <a:solidFill>
                <a:schemeClr val="dk1"/>
              </a:solidFill>
              <a:latin typeface="Times New Roman"/>
              <a:ea typeface="Times New Roman"/>
              <a:cs typeface="Times New Roman"/>
              <a:sym typeface="Times New Roman"/>
            </a:endParaRPr>
          </a:p>
          <a:p>
            <a:pPr marL="12700" marR="508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both inputs  are integers</a:t>
            </a:r>
            <a:endParaRPr sz="1200" b="0" i="0" u="none" strike="noStrike" cap="none">
              <a:solidFill>
                <a:schemeClr val="dk1"/>
              </a:solidFill>
              <a:latin typeface="Times New Roman"/>
              <a:ea typeface="Times New Roman"/>
              <a:cs typeface="Times New Roman"/>
              <a:sym typeface="Times New Roman"/>
            </a:endParaRPr>
          </a:p>
        </p:txBody>
      </p:sp>
      <p:sp>
        <p:nvSpPr>
          <p:cNvPr id="166" name="Google Shape;166;p45"/>
          <p:cNvSpPr txBox="1"/>
          <p:nvPr/>
        </p:nvSpPr>
        <p:spPr>
          <a:xfrm>
            <a:off x="5367654" y="3079750"/>
            <a:ext cx="1004569" cy="3911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Any 1 input is  floating number</a:t>
            </a:r>
            <a:endParaRPr sz="1200" b="0" i="0" u="none" strike="noStrike" cap="none">
              <a:solidFill>
                <a:schemeClr val="dk1"/>
              </a:solidFill>
              <a:latin typeface="Times New Roman"/>
              <a:ea typeface="Times New Roman"/>
              <a:cs typeface="Times New Roman"/>
              <a:sym typeface="Times New Roman"/>
            </a:endParaRPr>
          </a:p>
        </p:txBody>
      </p:sp>
      <p:sp>
        <p:nvSpPr>
          <p:cNvPr id="167" name="Google Shape;167;p45"/>
          <p:cNvSpPr txBox="1"/>
          <p:nvPr/>
        </p:nvSpPr>
        <p:spPr>
          <a:xfrm>
            <a:off x="2593848" y="4523232"/>
            <a:ext cx="1750060" cy="378460"/>
          </a:xfrm>
          <a:prstGeom prst="rect">
            <a:avLst/>
          </a:prstGeom>
          <a:noFill/>
          <a:ln w="12700"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26543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Integer output(64bit)</a:t>
            </a:r>
            <a:endParaRPr sz="1200" b="0" i="0" u="none" strike="noStrike" cap="none">
              <a:solidFill>
                <a:schemeClr val="dk1"/>
              </a:solidFill>
              <a:latin typeface="Times New Roman"/>
              <a:ea typeface="Times New Roman"/>
              <a:cs typeface="Times New Roman"/>
              <a:sym typeface="Times New Roman"/>
            </a:endParaRPr>
          </a:p>
        </p:txBody>
      </p:sp>
      <p:sp>
        <p:nvSpPr>
          <p:cNvPr id="168" name="Google Shape;168;p45"/>
          <p:cNvSpPr txBox="1"/>
          <p:nvPr/>
        </p:nvSpPr>
        <p:spPr>
          <a:xfrm>
            <a:off x="4448555" y="4543044"/>
            <a:ext cx="2159635" cy="337185"/>
          </a:xfrm>
          <a:prstGeom prst="rect">
            <a:avLst/>
          </a:prstGeom>
          <a:noFill/>
          <a:ln w="12700" cap="flat" cmpd="sng">
            <a:solidFill>
              <a:srgbClr val="000000"/>
            </a:solidFill>
            <a:prstDash val="solid"/>
            <a:round/>
            <a:headEnd type="none" w="sm" len="sm"/>
            <a:tailEnd type="none" w="sm" len="sm"/>
          </a:ln>
        </p:spPr>
        <p:txBody>
          <a:bodyPr spcFirstLastPara="1" wrap="square" lIns="0" tIns="49525" rIns="0" bIns="0" anchor="t" anchorCtr="0">
            <a:spAutoFit/>
          </a:bodyPr>
          <a:lstStyle/>
          <a:p>
            <a:pPr marL="24384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Floating point output(32bit)</a:t>
            </a:r>
            <a:endParaRPr sz="1200" b="0" i="0" u="none" strike="noStrike" cap="none">
              <a:solidFill>
                <a:schemeClr val="dk1"/>
              </a:solidFill>
              <a:latin typeface="Times New Roman"/>
              <a:ea typeface="Times New Roman"/>
              <a:cs typeface="Times New Roman"/>
              <a:sym typeface="Times New Roman"/>
            </a:endParaRPr>
          </a:p>
        </p:txBody>
      </p:sp>
      <p:sp>
        <p:nvSpPr>
          <p:cNvPr id="169" name="Google Shape;169;p45"/>
          <p:cNvSpPr txBox="1">
            <a:spLocks noGrp="1"/>
          </p:cNvSpPr>
          <p:nvPr>
            <p:ph type="title"/>
          </p:nvPr>
        </p:nvSpPr>
        <p:spPr>
          <a:xfrm>
            <a:off x="252675" y="381525"/>
            <a:ext cx="5277600" cy="2583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1600" b="1"/>
              <a:t>Combined Integer and Floating Point Multiplier:</a:t>
            </a:r>
            <a:endParaRPr sz="1600" b="1"/>
          </a:p>
        </p:txBody>
      </p:sp>
      <p:sp>
        <p:nvSpPr>
          <p:cNvPr id="170" name="Google Shape;170;p4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800"/>
              <a:buNone/>
            </a:pPr>
            <a:fld id="{00000000-1234-1234-1234-123412341234}" type="slidenum">
              <a:rPr lang="en-US"/>
              <a:t>12</a:t>
            </a:fld>
            <a:endParaRPr sz="1800" b="0" i="0" u="none" strike="noStrike" cap="none">
              <a:latin typeface="Calibri"/>
              <a:ea typeface="Calibri"/>
              <a:cs typeface="Calibri"/>
              <a:sym typeface="Calibri"/>
            </a:endParaRPr>
          </a:p>
        </p:txBody>
      </p:sp>
      <p:sp>
        <p:nvSpPr>
          <p:cNvPr id="171" name="Google Shape;171;p4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Batch No. 10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2cca7c83632_6_3"/>
          <p:cNvSpPr txBox="1"/>
          <p:nvPr/>
        </p:nvSpPr>
        <p:spPr>
          <a:xfrm>
            <a:off x="0" y="0"/>
            <a:ext cx="9070500" cy="4284219"/>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1200"/>
              </a:spcBef>
              <a:spcAft>
                <a:spcPts val="0"/>
              </a:spcAft>
              <a:buClr>
                <a:srgbClr val="000000"/>
              </a:buClr>
              <a:buSzPts val="1400"/>
              <a:buFont typeface="Arial"/>
              <a:buNone/>
            </a:pPr>
            <a:r>
              <a:rPr lang="en-US" sz="1400" b="1" i="0" u="none" strike="noStrike" cap="none" dirty="0">
                <a:solidFill>
                  <a:srgbClr val="0D0D0D"/>
                </a:solidFill>
                <a:highlight>
                  <a:srgbClr val="FFFFFF"/>
                </a:highlight>
                <a:latin typeface="Times New Roman"/>
                <a:ea typeface="Times New Roman"/>
                <a:cs typeface="Times New Roman"/>
                <a:sym typeface="Times New Roman"/>
              </a:rPr>
              <a:t>IEEE 754 FORMAT:</a:t>
            </a:r>
            <a:endParaRPr sz="1400" b="1" i="0" u="none" strike="noStrike" cap="none" dirty="0">
              <a:solidFill>
                <a:srgbClr val="0D0D0D"/>
              </a:solidFill>
              <a:highlight>
                <a:srgbClr val="FFFFFF"/>
              </a:highlight>
              <a:latin typeface="Times New Roman"/>
              <a:ea typeface="Times New Roman"/>
              <a:cs typeface="Times New Roman"/>
              <a:sym typeface="Times New Roman"/>
            </a:endParaRPr>
          </a:p>
          <a:p>
            <a:pPr marL="0" marR="0" lvl="0" indent="0" algn="just" rtl="0">
              <a:lnSpc>
                <a:spcPct val="150000"/>
              </a:lnSpc>
              <a:spcBef>
                <a:spcPts val="400"/>
              </a:spcBef>
              <a:spcAft>
                <a:spcPts val="0"/>
              </a:spcAft>
              <a:buClr>
                <a:srgbClr val="000000"/>
              </a:buClr>
              <a:buSzPts val="1200"/>
              <a:buFont typeface="Arial"/>
              <a:buNone/>
            </a:pPr>
            <a:r>
              <a:rPr lang="en-US" sz="1200" b="0" i="0" u="none" strike="noStrike" cap="none" dirty="0">
                <a:solidFill>
                  <a:srgbClr val="0D0D0D"/>
                </a:solidFill>
                <a:highlight>
                  <a:srgbClr val="FFFFFF"/>
                </a:highlight>
                <a:latin typeface="Times New Roman"/>
                <a:ea typeface="Times New Roman"/>
                <a:cs typeface="Times New Roman"/>
                <a:sym typeface="Times New Roman"/>
              </a:rPr>
              <a:t>The IEEE 754 standard defines formats for representing floating-point numbers, as well as rules for performing arithmetic operations on them. It specifies formats for single precision (32-bit) and double precision (64-bit) floating-point numbers, along with encoding schemes for special values such as positive and negative infinity, zero, and </a:t>
            </a:r>
            <a:r>
              <a:rPr lang="en-US" sz="1200" b="0" i="0" u="none" strike="noStrike" cap="none" dirty="0" err="1">
                <a:solidFill>
                  <a:srgbClr val="0D0D0D"/>
                </a:solidFill>
                <a:highlight>
                  <a:srgbClr val="FFFFFF"/>
                </a:highlight>
                <a:latin typeface="Times New Roman"/>
                <a:ea typeface="Times New Roman"/>
                <a:cs typeface="Times New Roman"/>
                <a:sym typeface="Times New Roman"/>
              </a:rPr>
              <a:t>NaN</a:t>
            </a:r>
            <a:r>
              <a:rPr lang="en-US" sz="1200" b="0" i="0" u="none" strike="noStrike" cap="none" dirty="0">
                <a:solidFill>
                  <a:srgbClr val="0D0D0D"/>
                </a:solidFill>
                <a:highlight>
                  <a:srgbClr val="FFFFFF"/>
                </a:highlight>
                <a:latin typeface="Times New Roman"/>
                <a:ea typeface="Times New Roman"/>
                <a:cs typeface="Times New Roman"/>
                <a:sym typeface="Times New Roman"/>
              </a:rPr>
              <a:t> (Not a Number).</a:t>
            </a:r>
            <a:endParaRPr sz="1200" b="0" i="0" u="none" strike="noStrike" cap="none" dirty="0">
              <a:solidFill>
                <a:srgbClr val="0D0D0D"/>
              </a:solidFill>
              <a:highlight>
                <a:srgbClr val="FFFFFF"/>
              </a:highlight>
              <a:latin typeface="Times New Roman"/>
              <a:ea typeface="Times New Roman"/>
              <a:cs typeface="Times New Roman"/>
              <a:sym typeface="Times New Roman"/>
            </a:endParaRPr>
          </a:p>
          <a:p>
            <a:pPr marL="0" marR="0" lvl="0" indent="0" algn="just" rtl="0">
              <a:lnSpc>
                <a:spcPct val="150000"/>
              </a:lnSpc>
              <a:spcBef>
                <a:spcPts val="400"/>
              </a:spcBef>
              <a:spcAft>
                <a:spcPts val="0"/>
              </a:spcAft>
              <a:buClr>
                <a:srgbClr val="000000"/>
              </a:buClr>
              <a:buSzPts val="1200"/>
              <a:buFont typeface="Arial"/>
              <a:buNone/>
            </a:pPr>
            <a:r>
              <a:rPr lang="en-US" sz="1200" b="0" i="0" u="none" strike="noStrike" cap="none" dirty="0">
                <a:solidFill>
                  <a:srgbClr val="0D0D0D"/>
                </a:solidFill>
                <a:highlight>
                  <a:srgbClr val="FFFFFF"/>
                </a:highlight>
                <a:latin typeface="Times New Roman"/>
                <a:ea typeface="Times New Roman"/>
                <a:cs typeface="Times New Roman"/>
                <a:sym typeface="Times New Roman"/>
              </a:rPr>
              <a:t>Floating-point numbers represented according to IEEE 754 consist of three components: a sign bit, an exponent, and a significand (also known as a mantissa). The sign bit determines whether the number is positive or negative, the exponent specifies the magnitude of the number, and the significand holds the precision or accuracy of the number.</a:t>
            </a:r>
            <a:endParaRPr sz="1200" b="0" i="0" u="none" strike="noStrike" cap="none" dirty="0">
              <a:solidFill>
                <a:srgbClr val="0D0D0D"/>
              </a:solidFill>
              <a:highlight>
                <a:srgbClr val="FFFFFF"/>
              </a:highlight>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1" i="0" u="none" strike="noStrike" cap="none" dirty="0">
                <a:solidFill>
                  <a:schemeClr val="dk1"/>
                </a:solidFill>
                <a:latin typeface="Times New Roman"/>
                <a:ea typeface="Times New Roman"/>
                <a:cs typeface="Times New Roman"/>
                <a:sym typeface="Times New Roman"/>
              </a:rPr>
              <a:t>Conversion of Decimal to IEEE 754 32-bit floating point notation</a:t>
            </a:r>
            <a:r>
              <a:rPr lang="en-US"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 Example: 2.5</a:t>
            </a:r>
            <a:endParaRPr sz="1200" b="0" i="0" u="none" strike="noStrike" cap="none" dirty="0">
              <a:solidFill>
                <a:schemeClr val="dk1"/>
              </a:solidFill>
              <a:latin typeface="Times New Roman"/>
              <a:ea typeface="Times New Roman"/>
              <a:cs typeface="Times New Roman"/>
              <a:sym typeface="Times New Roman"/>
            </a:endParaRPr>
          </a:p>
          <a:p>
            <a:pPr marL="171450" marR="0" lvl="0" indent="-171450" algn="l" rtl="0">
              <a:lnSpc>
                <a:spcPct val="115000"/>
              </a:lnSpc>
              <a:spcBef>
                <a:spcPts val="1200"/>
              </a:spcBef>
              <a:spcAft>
                <a:spcPts val="0"/>
              </a:spcAft>
              <a:buClr>
                <a:srgbClr val="000000"/>
              </a:buClr>
              <a:buSzPts val="1200"/>
              <a:buFont typeface="Wingdings" panose="05000000000000000000" pitchFamily="2" charset="2"/>
              <a:buChar char="Ø"/>
            </a:pPr>
            <a:r>
              <a:rPr lang="en-US" sz="1200" b="0" i="0" u="none" strike="noStrike" cap="none" dirty="0">
                <a:solidFill>
                  <a:schemeClr val="dk1"/>
                </a:solidFill>
                <a:latin typeface="Times New Roman"/>
                <a:ea typeface="Times New Roman"/>
                <a:cs typeface="Times New Roman"/>
                <a:sym typeface="Times New Roman"/>
              </a:rPr>
              <a:t>Convert 2 into binary form</a:t>
            </a: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50000"/>
              </a:lnSpc>
              <a:spcBef>
                <a:spcPts val="1200"/>
              </a:spcBef>
              <a:spcAft>
                <a:spcPts val="0"/>
              </a:spcAft>
              <a:buClr>
                <a:srgbClr val="000000"/>
              </a:buClr>
              <a:buSzPts val="1200"/>
              <a:buFont typeface="Arial"/>
              <a:buNone/>
            </a:pPr>
            <a:endParaRPr sz="1200" b="0" i="0" u="none" strike="noStrike" cap="none" dirty="0">
              <a:solidFill>
                <a:srgbClr val="0D0D0D"/>
              </a:solidFill>
              <a:highlight>
                <a:srgbClr val="FFFFFF"/>
              </a:highlight>
              <a:latin typeface="Times New Roman"/>
              <a:ea typeface="Times New Roman"/>
              <a:cs typeface="Times New Roman"/>
              <a:sym typeface="Times New Roman"/>
            </a:endParaRPr>
          </a:p>
          <a:p>
            <a:pPr marL="0" marR="0" lvl="0" indent="0" algn="just" rtl="0">
              <a:lnSpc>
                <a:spcPct val="150000"/>
              </a:lnSpc>
              <a:spcBef>
                <a:spcPts val="400"/>
              </a:spcBef>
              <a:spcAft>
                <a:spcPts val="0"/>
              </a:spcAft>
              <a:buClr>
                <a:srgbClr val="000000"/>
              </a:buClr>
              <a:buSzPts val="1200"/>
              <a:buFont typeface="Arial"/>
              <a:buNone/>
            </a:pPr>
            <a:endParaRPr sz="1200" b="0" i="0" u="none" strike="noStrike" cap="none" dirty="0">
              <a:solidFill>
                <a:srgbClr val="0D0D0D"/>
              </a:solidFill>
              <a:highlight>
                <a:srgbClr val="FFFFFF"/>
              </a:highlight>
              <a:latin typeface="Times New Roman"/>
              <a:ea typeface="Times New Roman"/>
              <a:cs typeface="Times New Roman"/>
              <a:sym typeface="Times New Roman"/>
            </a:endParaRPr>
          </a:p>
        </p:txBody>
      </p:sp>
      <p:sp>
        <p:nvSpPr>
          <p:cNvPr id="177" name="Google Shape;177;g2cca7c83632_6_3"/>
          <p:cNvSpPr txBox="1"/>
          <p:nvPr/>
        </p:nvSpPr>
        <p:spPr>
          <a:xfrm>
            <a:off x="107500" y="2235075"/>
            <a:ext cx="9059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g2cca7c83632_6_3"/>
          <p:cNvSpPr txBox="1"/>
          <p:nvPr/>
        </p:nvSpPr>
        <p:spPr>
          <a:xfrm>
            <a:off x="243300" y="2302975"/>
            <a:ext cx="8923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179" name="Google Shape;179;g2cca7c83632_6_3"/>
          <p:cNvPicPr preferRelativeResize="0"/>
          <p:nvPr/>
        </p:nvPicPr>
        <p:blipFill rotWithShape="1">
          <a:blip r:embed="rId3">
            <a:alphaModFix/>
          </a:blip>
          <a:srcRect l="13961" t="2994" r="-13961" b="2174"/>
          <a:stretch/>
        </p:blipFill>
        <p:spPr>
          <a:xfrm>
            <a:off x="428626" y="3428934"/>
            <a:ext cx="2336005" cy="1361109"/>
          </a:xfrm>
          <a:prstGeom prst="rect">
            <a:avLst/>
          </a:prstGeom>
          <a:noFill/>
          <a:ln>
            <a:noFill/>
          </a:ln>
        </p:spPr>
      </p:pic>
      <p:sp>
        <p:nvSpPr>
          <p:cNvPr id="180" name="Google Shape;180;g2cca7c83632_6_3"/>
          <p:cNvSpPr txBox="1"/>
          <p:nvPr/>
        </p:nvSpPr>
        <p:spPr>
          <a:xfrm>
            <a:off x="2457450" y="4804331"/>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12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cca7c83632_6_60"/>
          <p:cNvSpPr txBox="1"/>
          <p:nvPr/>
        </p:nvSpPr>
        <p:spPr>
          <a:xfrm>
            <a:off x="-1" y="0"/>
            <a:ext cx="8443913" cy="468933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          2=10</a:t>
            </a:r>
            <a:endParaRPr sz="1200" b="0" i="0" u="none" strike="noStrike" cap="none" dirty="0">
              <a:solidFill>
                <a:schemeClr val="dk1"/>
              </a:solidFill>
              <a:latin typeface="Times New Roman"/>
              <a:ea typeface="Times New Roman"/>
              <a:cs typeface="Times New Roman"/>
              <a:sym typeface="Times New Roman"/>
            </a:endParaRPr>
          </a:p>
          <a:p>
            <a:pPr marL="171450" marR="0" lvl="0" indent="-171450" algn="l" rtl="0">
              <a:lnSpc>
                <a:spcPct val="115000"/>
              </a:lnSpc>
              <a:spcBef>
                <a:spcPts val="1200"/>
              </a:spcBef>
              <a:spcAft>
                <a:spcPts val="0"/>
              </a:spcAft>
              <a:buClr>
                <a:srgbClr val="000000"/>
              </a:buClr>
              <a:buSzPts val="1200"/>
              <a:buFont typeface="Wingdings" panose="05000000000000000000" pitchFamily="2" charset="2"/>
              <a:buChar char="Ø"/>
            </a:pPr>
            <a:r>
              <a:rPr lang="en-US" sz="1200" b="0" i="0" u="none" strike="noStrike" cap="none" dirty="0">
                <a:solidFill>
                  <a:schemeClr val="dk1"/>
                </a:solidFill>
                <a:latin typeface="Times New Roman"/>
                <a:ea typeface="Times New Roman"/>
                <a:cs typeface="Times New Roman"/>
                <a:sym typeface="Times New Roman"/>
              </a:rPr>
              <a:t>convert 0.5 into </a:t>
            </a:r>
            <a:r>
              <a:rPr lang="en-US" sz="1200" dirty="0">
                <a:solidFill>
                  <a:schemeClr val="dk1"/>
                </a:solidFill>
                <a:latin typeface="Times New Roman"/>
                <a:ea typeface="Times New Roman"/>
                <a:cs typeface="Times New Roman"/>
                <a:sym typeface="Times New Roman"/>
              </a:rPr>
              <a:t>Binary</a:t>
            </a:r>
            <a:r>
              <a:rPr lang="en-US" sz="1200" b="0" i="0" u="none" strike="noStrike" cap="none" dirty="0">
                <a:solidFill>
                  <a:schemeClr val="dk1"/>
                </a:solidFill>
                <a:latin typeface="Times New Roman"/>
                <a:ea typeface="Times New Roman"/>
                <a:cs typeface="Times New Roman"/>
                <a:sym typeface="Times New Roman"/>
              </a:rPr>
              <a:t> form</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           0.5x2  | </a:t>
            </a:r>
            <a:r>
              <a:rPr lang="en-US" sz="1200" b="0" i="0" u="sng" strike="noStrike" cap="none" dirty="0">
                <a:solidFill>
                  <a:schemeClr val="dk1"/>
                </a:solidFill>
                <a:latin typeface="Times New Roman"/>
                <a:ea typeface="Times New Roman"/>
                <a:cs typeface="Times New Roman"/>
                <a:sym typeface="Times New Roman"/>
              </a:rPr>
              <a:t> 1</a:t>
            </a:r>
            <a:r>
              <a:rPr lang="en-US" sz="1200" b="0" i="0" u="none" strike="noStrike" cap="none" dirty="0">
                <a:solidFill>
                  <a:schemeClr val="dk1"/>
                </a:solidFill>
                <a:latin typeface="Times New Roman"/>
                <a:ea typeface="Times New Roman"/>
                <a:cs typeface="Times New Roman"/>
                <a:sym typeface="Times New Roman"/>
              </a:rPr>
              <a:t>.0   |  1</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           0.5=1</a:t>
            </a:r>
            <a:endParaRPr sz="1200" b="0" i="0" u="none" strike="noStrike" cap="none" dirty="0">
              <a:solidFill>
                <a:schemeClr val="dk1"/>
              </a:solidFill>
              <a:latin typeface="Times New Roman"/>
              <a:ea typeface="Times New Roman"/>
              <a:cs typeface="Times New Roman"/>
              <a:sym typeface="Times New Roman"/>
            </a:endParaRPr>
          </a:p>
          <a:p>
            <a:pPr marL="171450" marR="0" lvl="0" indent="-171450" algn="l" rtl="0">
              <a:lnSpc>
                <a:spcPct val="107000"/>
              </a:lnSpc>
              <a:spcBef>
                <a:spcPts val="1200"/>
              </a:spcBef>
              <a:spcAft>
                <a:spcPts val="0"/>
              </a:spcAft>
              <a:buClr>
                <a:srgbClr val="000000"/>
              </a:buClr>
              <a:buSzPts val="1200"/>
              <a:buFont typeface="Arial" panose="020B0604020202020204" pitchFamily="34" charset="0"/>
              <a:buChar char="•"/>
            </a:pPr>
            <a:r>
              <a:rPr lang="en-US" sz="700" b="0" i="0" u="none" strike="noStrike" cap="none" dirty="0">
                <a:solidFill>
                  <a:schemeClr val="dk1"/>
                </a:solidFill>
                <a:latin typeface="Times New Roman"/>
                <a:ea typeface="Times New Roman"/>
                <a:cs typeface="Times New Roman"/>
                <a:sym typeface="Times New Roman"/>
              </a:rPr>
              <a:t>     </a:t>
            </a:r>
            <a:r>
              <a:rPr lang="en-US" sz="1200" b="0" i="0" u="none" strike="noStrike" cap="none" dirty="0">
                <a:solidFill>
                  <a:schemeClr val="dk1"/>
                </a:solidFill>
                <a:latin typeface="Times New Roman"/>
                <a:ea typeface="Times New Roman"/>
                <a:cs typeface="Times New Roman"/>
                <a:sym typeface="Times New Roman"/>
              </a:rPr>
              <a:t>Step-1: Representation of 2.5 in binary form</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                   10.1</a:t>
            </a:r>
            <a:endParaRPr sz="1200" b="0" i="0" u="none" strike="noStrike" cap="none" dirty="0">
              <a:solidFill>
                <a:schemeClr val="dk1"/>
              </a:solidFill>
              <a:latin typeface="Times New Roman"/>
              <a:ea typeface="Times New Roman"/>
              <a:cs typeface="Times New Roman"/>
              <a:sym typeface="Times New Roman"/>
            </a:endParaRPr>
          </a:p>
          <a:p>
            <a:pPr marL="171450" marR="0" lvl="0" indent="-171450" algn="l" rtl="0">
              <a:lnSpc>
                <a:spcPct val="107000"/>
              </a:lnSpc>
              <a:spcBef>
                <a:spcPts val="1200"/>
              </a:spcBef>
              <a:spcAft>
                <a:spcPts val="0"/>
              </a:spcAft>
              <a:buClr>
                <a:srgbClr val="000000"/>
              </a:buClr>
              <a:buSzPts val="1200"/>
              <a:buFont typeface="Arial" panose="020B0604020202020204" pitchFamily="34" charset="0"/>
              <a:buChar char="•"/>
            </a:pPr>
            <a:r>
              <a:rPr lang="en-US" sz="700" b="0" i="0" u="none" strike="noStrike" cap="none" dirty="0">
                <a:solidFill>
                  <a:schemeClr val="dk1"/>
                </a:solidFill>
                <a:latin typeface="Times New Roman"/>
                <a:ea typeface="Times New Roman"/>
                <a:cs typeface="Times New Roman"/>
                <a:sym typeface="Times New Roman"/>
              </a:rPr>
              <a:t>    </a:t>
            </a:r>
            <a:r>
              <a:rPr lang="en-US" sz="1200" b="0" i="0" u="none" strike="noStrike" cap="none" dirty="0">
                <a:solidFill>
                  <a:schemeClr val="dk1"/>
                </a:solidFill>
                <a:latin typeface="Times New Roman"/>
                <a:ea typeface="Times New Roman"/>
                <a:cs typeface="Times New Roman"/>
                <a:sym typeface="Times New Roman"/>
              </a:rPr>
              <a:t>Step-2:Need to shift the decimal point to the left till it reaches the 2</a:t>
            </a:r>
            <a:r>
              <a:rPr lang="en-US" sz="1200" b="0" i="0" u="none" strike="noStrike" cap="none" baseline="30000" dirty="0">
                <a:solidFill>
                  <a:schemeClr val="dk1"/>
                </a:solidFill>
                <a:latin typeface="Times New Roman"/>
                <a:ea typeface="Times New Roman"/>
                <a:cs typeface="Times New Roman"/>
                <a:sym typeface="Times New Roman"/>
              </a:rPr>
              <a:t>nd</a:t>
            </a:r>
            <a:r>
              <a:rPr lang="en-US" sz="1200" b="0" i="0" u="none" strike="noStrike" cap="none" dirty="0">
                <a:solidFill>
                  <a:schemeClr val="dk1"/>
                </a:solidFill>
                <a:latin typeface="Times New Roman"/>
                <a:ea typeface="Times New Roman"/>
                <a:cs typeface="Times New Roman"/>
                <a:sym typeface="Times New Roman"/>
              </a:rPr>
              <a:t> bit.</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                 1.01x2</a:t>
            </a:r>
            <a:r>
              <a:rPr lang="en-US" sz="1200" b="0" i="0" u="none" strike="noStrike" cap="none" baseline="30000" dirty="0">
                <a:solidFill>
                  <a:schemeClr val="dk1"/>
                </a:solidFill>
                <a:latin typeface="Times New Roman"/>
                <a:ea typeface="Times New Roman"/>
                <a:cs typeface="Times New Roman"/>
                <a:sym typeface="Times New Roman"/>
              </a:rPr>
              <a:t>1 </a:t>
            </a:r>
            <a:r>
              <a:rPr lang="en-US" sz="1200" b="0" i="0" u="none" strike="noStrike" cap="none" dirty="0">
                <a:solidFill>
                  <a:schemeClr val="dk1"/>
                </a:solidFill>
                <a:latin typeface="Times New Roman"/>
                <a:ea typeface="Times New Roman"/>
                <a:cs typeface="Times New Roman"/>
                <a:sym typeface="Times New Roman"/>
              </a:rPr>
              <a:t> (scientific notation)</a:t>
            </a:r>
            <a:endParaRPr sz="1200" b="0" i="0" u="none" strike="noStrike" cap="none" dirty="0">
              <a:solidFill>
                <a:schemeClr val="dk1"/>
              </a:solidFill>
              <a:latin typeface="Times New Roman"/>
              <a:ea typeface="Times New Roman"/>
              <a:cs typeface="Times New Roman"/>
              <a:sym typeface="Times New Roman"/>
            </a:endParaRPr>
          </a:p>
          <a:p>
            <a:pPr marL="171450" marR="0" lvl="0" indent="-171450" algn="l" rtl="0">
              <a:lnSpc>
                <a:spcPct val="107000"/>
              </a:lnSpc>
              <a:spcBef>
                <a:spcPts val="1200"/>
              </a:spcBef>
              <a:spcAft>
                <a:spcPts val="0"/>
              </a:spcAft>
              <a:buClr>
                <a:srgbClr val="000000"/>
              </a:buClr>
              <a:buSzPts val="1200"/>
              <a:buFont typeface="Arial" panose="020B0604020202020204" pitchFamily="34" charset="0"/>
              <a:buChar char="•"/>
            </a:pPr>
            <a:r>
              <a:rPr lang="en-US" sz="700" b="0" i="0" u="none" strike="noStrike" cap="none" dirty="0">
                <a:solidFill>
                  <a:schemeClr val="dk1"/>
                </a:solidFill>
                <a:latin typeface="Times New Roman"/>
                <a:ea typeface="Times New Roman"/>
                <a:cs typeface="Times New Roman"/>
                <a:sym typeface="Times New Roman"/>
              </a:rPr>
              <a:t>     </a:t>
            </a:r>
            <a:r>
              <a:rPr lang="en-US" sz="1200" b="0" i="0" u="none" strike="noStrike" cap="none" dirty="0">
                <a:solidFill>
                  <a:schemeClr val="dk1"/>
                </a:solidFill>
                <a:latin typeface="Times New Roman"/>
                <a:ea typeface="Times New Roman"/>
                <a:cs typeface="Times New Roman"/>
                <a:sym typeface="Times New Roman"/>
              </a:rPr>
              <a:t>Step-3: For positive number representation of sign bit is 0 and for negative number sign bit is 1.</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                  Taken number is a positive number ,so sign bit is 0.</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       In the IEEE 754 notation Exponent has to cover both positive and negative numbers so bias added(127).</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120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                  For taken number  bias is 127+1=128 so, binary representation of 128 is the exponent of this number.</a:t>
            </a:r>
            <a:endParaRPr sz="1200" b="0" i="0" u="none" strike="noStrike" cap="none" dirty="0">
              <a:solidFill>
                <a:schemeClr val="dk1"/>
              </a:solidFill>
              <a:latin typeface="Times New Roman"/>
              <a:ea typeface="Times New Roman"/>
              <a:cs typeface="Times New Roman"/>
              <a:sym typeface="Times New Roman"/>
            </a:endParaRPr>
          </a:p>
        </p:txBody>
      </p:sp>
      <p:sp>
        <p:nvSpPr>
          <p:cNvPr id="186" name="Google Shape;186;g2cca7c83632_6_60"/>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13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cca7c83632_6_63"/>
          <p:cNvSpPr txBox="1"/>
          <p:nvPr/>
        </p:nvSpPr>
        <p:spPr>
          <a:xfrm>
            <a:off x="0" y="0"/>
            <a:ext cx="9053400" cy="1283398"/>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200"/>
              <a:buFont typeface="Arial"/>
              <a:buNone/>
            </a:pPr>
            <a:r>
              <a:rPr lang="en-US" sz="1200" b="0" i="0" u="sng" strike="noStrike" cap="none">
                <a:solidFill>
                  <a:schemeClr val="dk1"/>
                </a:solidFill>
                <a:latin typeface="Times New Roman"/>
                <a:ea typeface="Times New Roman"/>
                <a:cs typeface="Times New Roman"/>
                <a:sym typeface="Times New Roman"/>
              </a:rPr>
              <a:t>1-sign bit  </a:t>
            </a:r>
            <a:r>
              <a:rPr lang="en-US" sz="1200" b="0" i="0" u="none" strike="noStrike" cap="none">
                <a:solidFill>
                  <a:schemeClr val="dk1"/>
                </a:solidFill>
                <a:latin typeface="Times New Roman"/>
                <a:ea typeface="Times New Roman"/>
                <a:cs typeface="Times New Roman"/>
                <a:sym typeface="Times New Roman"/>
              </a:rPr>
              <a:t>    </a:t>
            </a:r>
            <a:r>
              <a:rPr lang="en-US" sz="1200" b="0" i="0" u="sng" strike="noStrike" cap="none">
                <a:solidFill>
                  <a:schemeClr val="dk1"/>
                </a:solidFill>
                <a:latin typeface="Times New Roman"/>
                <a:ea typeface="Times New Roman"/>
                <a:cs typeface="Times New Roman"/>
                <a:sym typeface="Times New Roman"/>
              </a:rPr>
              <a:t> 8 exponent bits  </a:t>
            </a:r>
            <a:r>
              <a:rPr lang="en-US" sz="1200" b="0" i="0" u="none" strike="noStrike" cap="none">
                <a:solidFill>
                  <a:schemeClr val="dk1"/>
                </a:solidFill>
                <a:latin typeface="Times New Roman"/>
                <a:ea typeface="Times New Roman"/>
                <a:cs typeface="Times New Roman"/>
                <a:sym typeface="Times New Roman"/>
              </a:rPr>
              <a:t>      </a:t>
            </a:r>
            <a:r>
              <a:rPr lang="en-US" sz="1200" b="0" i="0" u="sng" strike="noStrike" cap="none">
                <a:solidFill>
                  <a:schemeClr val="dk1"/>
                </a:solidFill>
                <a:latin typeface="Times New Roman"/>
                <a:ea typeface="Times New Roman"/>
                <a:cs typeface="Times New Roman"/>
                <a:sym typeface="Times New Roman"/>
              </a:rPr>
              <a:t>  23 fraction bits</a:t>
            </a:r>
            <a:endParaRPr sz="1200" b="0" i="0" u="sng"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        0           	10000000                 01000000000000000000000000000000</a:t>
            </a:r>
            <a:endParaRPr sz="12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32 bit Floating point number representation of 2.5 is 01000000001000000000000000000000000000000</a:t>
            </a:r>
            <a:endParaRPr sz="1200" b="0" i="0" u="none" strike="noStrike" cap="none">
              <a:solidFill>
                <a:schemeClr val="dk1"/>
              </a:solidFill>
              <a:latin typeface="Times New Roman"/>
              <a:ea typeface="Times New Roman"/>
              <a:cs typeface="Times New Roman"/>
              <a:sym typeface="Times New Roman"/>
            </a:endParaRPr>
          </a:p>
        </p:txBody>
      </p:sp>
      <p:sp>
        <p:nvSpPr>
          <p:cNvPr id="192" name="Google Shape;192;g2cca7c83632_6_63"/>
          <p:cNvSpPr txBox="1"/>
          <p:nvPr/>
        </p:nvSpPr>
        <p:spPr>
          <a:xfrm>
            <a:off x="194667" y="1217445"/>
            <a:ext cx="4575572" cy="358014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400" b="1" i="0" u="none" strike="noStrike" cap="none" dirty="0">
                <a:solidFill>
                  <a:srgbClr val="000000"/>
                </a:solidFill>
                <a:latin typeface="Times New Roman"/>
                <a:ea typeface="Times New Roman"/>
                <a:cs typeface="Times New Roman"/>
                <a:sym typeface="Times New Roman"/>
              </a:rPr>
              <a:t>Calculation of Floating point Multiplication:</a:t>
            </a:r>
            <a:endParaRPr sz="1200" b="0" i="0" u="none" strike="noStrike" cap="none" dirty="0">
              <a:solidFill>
                <a:srgbClr val="000000"/>
              </a:solidFill>
              <a:latin typeface="Calibri"/>
              <a:ea typeface="Calibri"/>
              <a:cs typeface="Calibri"/>
              <a:sym typeface="Calibri"/>
            </a:endParaRPr>
          </a:p>
          <a:p>
            <a:pPr marL="0" marR="0" lvl="0" indent="0" algn="l" rtl="0">
              <a:lnSpc>
                <a:spcPct val="115000"/>
              </a:lnSpc>
              <a:spcBef>
                <a:spcPts val="100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              </a:t>
            </a:r>
            <a:r>
              <a:rPr lang="en-US" sz="1400" b="0" i="0" u="sng" strike="noStrike" cap="none" dirty="0">
                <a:solidFill>
                  <a:srgbClr val="000000"/>
                </a:solidFill>
                <a:latin typeface="Times New Roman"/>
                <a:ea typeface="Times New Roman"/>
                <a:cs typeface="Times New Roman"/>
                <a:sym typeface="Times New Roman"/>
              </a:rPr>
              <a:t> Decimal </a:t>
            </a:r>
            <a:r>
              <a:rPr lang="en-US" sz="1400" b="0" i="0" u="none" strike="noStrike" cap="none" dirty="0">
                <a:solidFill>
                  <a:srgbClr val="000000"/>
                </a:solidFill>
                <a:latin typeface="Times New Roman"/>
                <a:ea typeface="Times New Roman"/>
                <a:cs typeface="Times New Roman"/>
                <a:sym typeface="Times New Roman"/>
              </a:rPr>
              <a:t>             </a:t>
            </a:r>
            <a:r>
              <a:rPr lang="en-US" sz="1400" b="0" i="0" u="sng" strike="noStrike" cap="none" dirty="0">
                <a:solidFill>
                  <a:srgbClr val="000000"/>
                </a:solidFill>
                <a:latin typeface="Times New Roman"/>
                <a:ea typeface="Times New Roman"/>
                <a:cs typeface="Times New Roman"/>
                <a:sym typeface="Times New Roman"/>
              </a:rPr>
              <a:t>IEEE format:</a:t>
            </a:r>
            <a:endParaRPr sz="1200" b="0" i="0" u="none" strike="noStrike" cap="none" dirty="0">
              <a:solidFill>
                <a:srgbClr val="000000"/>
              </a:solidFill>
              <a:latin typeface="Calibri"/>
              <a:ea typeface="Calibri"/>
              <a:cs typeface="Calibri"/>
              <a:sym typeface="Calibri"/>
            </a:endParaRPr>
          </a:p>
          <a:p>
            <a:pPr marL="0" marR="0" lvl="0" indent="0" algn="l" rtl="0">
              <a:lnSpc>
                <a:spcPct val="115000"/>
              </a:lnSpc>
              <a:spcBef>
                <a:spcPts val="100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Input1=+2.5            </a:t>
            </a:r>
            <a:r>
              <a:rPr lang="en-US" sz="1400" b="0" i="0" u="none" strike="noStrike" cap="none" dirty="0">
                <a:solidFill>
                  <a:srgbClr val="000000"/>
                </a:solidFill>
                <a:latin typeface="Times New Roman"/>
                <a:ea typeface="Times New Roman"/>
                <a:cs typeface="Times New Roman"/>
                <a:sym typeface="Wingdings" panose="05000000000000000000" pitchFamily="2" charset="2"/>
              </a:rPr>
              <a:t></a:t>
            </a:r>
            <a:r>
              <a:rPr lang="en-US" sz="1400" b="0" i="0" u="none" strike="noStrike" cap="none" dirty="0">
                <a:solidFill>
                  <a:srgbClr val="000000"/>
                </a:solidFill>
                <a:latin typeface="Times New Roman"/>
                <a:ea typeface="Times New Roman"/>
                <a:cs typeface="Times New Roman"/>
                <a:sym typeface="Times New Roman"/>
              </a:rPr>
              <a:t> +1.25x2</a:t>
            </a:r>
            <a:r>
              <a:rPr lang="en-US" sz="1400" b="0" i="0" u="none" strike="noStrike" cap="none" baseline="30000" dirty="0">
                <a:solidFill>
                  <a:srgbClr val="000000"/>
                </a:solidFill>
                <a:latin typeface="Times New Roman"/>
                <a:ea typeface="Times New Roman"/>
                <a:cs typeface="Times New Roman"/>
                <a:sym typeface="Times New Roman"/>
              </a:rPr>
              <a:t>1</a:t>
            </a:r>
            <a:r>
              <a:rPr lang="en-US" sz="1400" b="0" i="0" u="none" strike="noStrike" cap="none" dirty="0">
                <a:solidFill>
                  <a:srgbClr val="000000"/>
                </a:solidFill>
                <a:latin typeface="Times New Roman"/>
                <a:ea typeface="Times New Roman"/>
                <a:cs typeface="Times New Roman"/>
                <a:sym typeface="Times New Roman"/>
              </a:rPr>
              <a:t>  </a:t>
            </a:r>
            <a:endParaRPr sz="1200" b="0" i="0" u="none" strike="noStrike" cap="none" dirty="0">
              <a:solidFill>
                <a:srgbClr val="000000"/>
              </a:solidFill>
              <a:latin typeface="Calibri"/>
              <a:ea typeface="Calibri"/>
              <a:cs typeface="Calibri"/>
              <a:sym typeface="Calibri"/>
            </a:endParaRPr>
          </a:p>
          <a:p>
            <a:pPr marL="0" marR="0" lvl="0" indent="0" algn="l" rtl="0">
              <a:lnSpc>
                <a:spcPct val="115000"/>
              </a:lnSpc>
              <a:spcBef>
                <a:spcPts val="100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Input2=+2.5            </a:t>
            </a:r>
            <a:r>
              <a:rPr lang="en-US" sz="1400" b="0" i="0" u="none" strike="noStrike" cap="none" dirty="0">
                <a:solidFill>
                  <a:srgbClr val="000000"/>
                </a:solidFill>
                <a:latin typeface="Times New Roman"/>
                <a:ea typeface="Times New Roman"/>
                <a:cs typeface="Times New Roman"/>
                <a:sym typeface="Wingdings" panose="05000000000000000000" pitchFamily="2" charset="2"/>
              </a:rPr>
              <a:t> </a:t>
            </a:r>
            <a:r>
              <a:rPr lang="en-US" sz="1400" b="0" i="0" u="none" strike="noStrike" cap="none" dirty="0">
                <a:solidFill>
                  <a:srgbClr val="000000"/>
                </a:solidFill>
                <a:latin typeface="Times New Roman"/>
                <a:ea typeface="Times New Roman"/>
                <a:cs typeface="Times New Roman"/>
                <a:sym typeface="Times New Roman"/>
              </a:rPr>
              <a:t>+1.25x2</a:t>
            </a:r>
            <a:r>
              <a:rPr lang="en-US" sz="1400" b="0" i="0" u="none" strike="noStrike" cap="none" baseline="30000" dirty="0">
                <a:solidFill>
                  <a:srgbClr val="000000"/>
                </a:solidFill>
                <a:latin typeface="Times New Roman"/>
                <a:ea typeface="Times New Roman"/>
                <a:cs typeface="Times New Roman"/>
                <a:sym typeface="Times New Roman"/>
              </a:rPr>
              <a:t>1</a:t>
            </a:r>
            <a:endParaRPr sz="1200" b="0" i="0" u="none" strike="noStrike" cap="none" dirty="0">
              <a:solidFill>
                <a:srgbClr val="000000"/>
              </a:solidFill>
              <a:latin typeface="Calibri"/>
              <a:ea typeface="Calibri"/>
              <a:cs typeface="Calibri"/>
              <a:sym typeface="Calibri"/>
            </a:endParaRPr>
          </a:p>
          <a:p>
            <a:pPr marL="0" marR="0" lvl="0" indent="0" algn="l" rtl="0">
              <a:lnSpc>
                <a:spcPct val="115000"/>
              </a:lnSpc>
              <a:spcBef>
                <a:spcPts val="100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 Sign = (+) + (+) =+</a:t>
            </a:r>
            <a:endParaRPr sz="1200" b="0" i="0" u="none" strike="noStrike" cap="none" dirty="0">
              <a:solidFill>
                <a:srgbClr val="000000"/>
              </a:solidFill>
              <a:latin typeface="Calibri"/>
              <a:ea typeface="Calibri"/>
              <a:cs typeface="Calibri"/>
              <a:sym typeface="Calibri"/>
            </a:endParaRPr>
          </a:p>
          <a:p>
            <a:pPr marL="0" marR="0" lvl="0" indent="0" algn="l" rtl="0">
              <a:lnSpc>
                <a:spcPct val="115000"/>
              </a:lnSpc>
              <a:spcBef>
                <a:spcPts val="100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Exponent=2</a:t>
            </a:r>
            <a:r>
              <a:rPr lang="en-US" sz="1400" b="0" i="0" u="none" strike="noStrike" cap="none" baseline="30000" dirty="0">
                <a:solidFill>
                  <a:srgbClr val="000000"/>
                </a:solidFill>
                <a:latin typeface="Times New Roman"/>
                <a:ea typeface="Times New Roman"/>
                <a:cs typeface="Times New Roman"/>
                <a:sym typeface="Times New Roman"/>
              </a:rPr>
              <a:t>1 </a:t>
            </a:r>
            <a:r>
              <a:rPr lang="en-US" sz="1400" b="0" i="0" u="none" strike="noStrike" cap="none" dirty="0">
                <a:solidFill>
                  <a:srgbClr val="000000"/>
                </a:solidFill>
                <a:latin typeface="Times New Roman"/>
                <a:ea typeface="Times New Roman"/>
                <a:cs typeface="Times New Roman"/>
                <a:sym typeface="Times New Roman"/>
              </a:rPr>
              <a:t>+2</a:t>
            </a:r>
            <a:r>
              <a:rPr lang="en-US" sz="1400" b="0" i="0" u="none" strike="noStrike" cap="none" baseline="30000" dirty="0">
                <a:solidFill>
                  <a:srgbClr val="000000"/>
                </a:solidFill>
                <a:latin typeface="Times New Roman"/>
                <a:ea typeface="Times New Roman"/>
                <a:cs typeface="Times New Roman"/>
                <a:sym typeface="Times New Roman"/>
              </a:rPr>
              <a:t>1 </a:t>
            </a:r>
            <a:r>
              <a:rPr lang="en-US" sz="1400" b="0" i="0" u="none" strike="noStrike" cap="none" dirty="0">
                <a:solidFill>
                  <a:srgbClr val="000000"/>
                </a:solidFill>
                <a:latin typeface="Times New Roman"/>
                <a:ea typeface="Times New Roman"/>
                <a:cs typeface="Times New Roman"/>
                <a:sym typeface="Times New Roman"/>
              </a:rPr>
              <a:t> =2</a:t>
            </a:r>
            <a:r>
              <a:rPr lang="en-US" sz="1400" b="0" i="0" u="none" strike="noStrike" cap="none" baseline="30000" dirty="0">
                <a:solidFill>
                  <a:srgbClr val="000000"/>
                </a:solidFill>
                <a:latin typeface="Times New Roman"/>
                <a:ea typeface="Times New Roman"/>
                <a:cs typeface="Times New Roman"/>
                <a:sym typeface="Times New Roman"/>
              </a:rPr>
              <a:t>2</a:t>
            </a:r>
            <a:endParaRPr sz="1200" b="0" i="0" u="none" strike="noStrike" cap="none" dirty="0">
              <a:solidFill>
                <a:srgbClr val="000000"/>
              </a:solidFill>
              <a:latin typeface="Calibri"/>
              <a:ea typeface="Calibri"/>
              <a:cs typeface="Calibri"/>
              <a:sym typeface="Calibri"/>
            </a:endParaRPr>
          </a:p>
          <a:p>
            <a:pPr marL="0" marR="0" lvl="0" indent="0" algn="l" rtl="0">
              <a:lnSpc>
                <a:spcPct val="115000"/>
              </a:lnSpc>
              <a:spcBef>
                <a:spcPts val="100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Mantissa=1.25x1.25=1.5625</a:t>
            </a:r>
            <a:endParaRPr sz="1200" b="0" i="0" u="none" strike="noStrike" cap="none" dirty="0">
              <a:solidFill>
                <a:srgbClr val="000000"/>
              </a:solidFill>
              <a:latin typeface="Calibri"/>
              <a:ea typeface="Calibri"/>
              <a:cs typeface="Calibri"/>
              <a:sym typeface="Calibri"/>
            </a:endParaRPr>
          </a:p>
          <a:p>
            <a:pPr marL="0" marR="0" lvl="0" indent="0" algn="l" rtl="0">
              <a:lnSpc>
                <a:spcPct val="115000"/>
              </a:lnSpc>
              <a:spcBef>
                <a:spcPts val="100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Output=+1.5625x2</a:t>
            </a:r>
            <a:r>
              <a:rPr lang="en-US" sz="1400" b="0" i="0" u="none" strike="noStrike" cap="none" baseline="30000" dirty="0">
                <a:solidFill>
                  <a:srgbClr val="000000"/>
                </a:solidFill>
                <a:latin typeface="Times New Roman"/>
                <a:ea typeface="Times New Roman"/>
                <a:cs typeface="Times New Roman"/>
                <a:sym typeface="Times New Roman"/>
              </a:rPr>
              <a:t>2</a:t>
            </a:r>
            <a:r>
              <a:rPr lang="en-US" sz="1400" b="0" i="0" u="none" strike="noStrike" cap="none" dirty="0">
                <a:solidFill>
                  <a:srgbClr val="000000"/>
                </a:solidFill>
                <a:latin typeface="Times New Roman"/>
                <a:ea typeface="Times New Roman"/>
                <a:cs typeface="Times New Roman"/>
                <a:sym typeface="Times New Roman"/>
              </a:rPr>
              <a:t> =+6.25</a:t>
            </a:r>
            <a:endParaRPr sz="1200" b="0" i="0" u="none" strike="noStrike" cap="none" dirty="0">
              <a:solidFill>
                <a:srgbClr val="000000"/>
              </a:solidFill>
              <a:latin typeface="Calibri"/>
              <a:ea typeface="Calibri"/>
              <a:cs typeface="Calibri"/>
              <a:sym typeface="Calibri"/>
            </a:endParaRPr>
          </a:p>
          <a:p>
            <a:pPr marL="0" marR="0" lvl="0" indent="0" algn="l" rtl="0">
              <a:lnSpc>
                <a:spcPct val="115000"/>
              </a:lnSpc>
              <a:spcBef>
                <a:spcPts val="100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Binary Representation of output:01000000110010000000000000000000</a:t>
            </a:r>
            <a:endParaRPr sz="1200" b="0" i="0" u="none" strike="noStrike" cap="none" dirty="0">
              <a:solidFill>
                <a:srgbClr val="000000"/>
              </a:solidFill>
              <a:latin typeface="Calibri"/>
              <a:ea typeface="Calibri"/>
              <a:cs typeface="Calibri"/>
              <a:sym typeface="Calibri"/>
            </a:endParaRPr>
          </a:p>
        </p:txBody>
      </p:sp>
      <p:sp>
        <p:nvSpPr>
          <p:cNvPr id="193" name="Google Shape;193;g2cca7c83632_6_63"/>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9"/>
          <p:cNvSpPr txBox="1"/>
          <p:nvPr/>
        </p:nvSpPr>
        <p:spPr>
          <a:xfrm>
            <a:off x="250031" y="108672"/>
            <a:ext cx="8615363" cy="4182876"/>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1" i="0" u="none" strike="noStrike" cap="none">
                <a:solidFill>
                  <a:schemeClr val="dk1"/>
                </a:solidFill>
                <a:latin typeface="Times New Roman"/>
                <a:ea typeface="Times New Roman"/>
                <a:cs typeface="Times New Roman"/>
                <a:sym typeface="Times New Roman"/>
              </a:rPr>
              <a:t>Calculation:</a:t>
            </a:r>
            <a:endParaRPr/>
          </a:p>
          <a:p>
            <a:pPr marL="0" marR="0" lvl="0" indent="0" algn="l" rtl="0">
              <a:lnSpc>
                <a:spcPct val="115000"/>
              </a:lnSpc>
              <a:spcBef>
                <a:spcPts val="120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r>
              <a:rPr lang="en-US" sz="1400" b="0" i="0" u="sng" strike="noStrike" cap="none">
                <a:solidFill>
                  <a:schemeClr val="dk1"/>
                </a:solidFill>
                <a:latin typeface="Times New Roman"/>
                <a:ea typeface="Times New Roman"/>
                <a:cs typeface="Times New Roman"/>
                <a:sym typeface="Times New Roman"/>
              </a:rPr>
              <a:t> Decimal </a:t>
            </a:r>
            <a:r>
              <a:rPr lang="en-US" sz="1400" b="0" i="0" u="none" strike="noStrike" cap="none">
                <a:solidFill>
                  <a:schemeClr val="dk1"/>
                </a:solidFill>
                <a:latin typeface="Times New Roman"/>
                <a:ea typeface="Times New Roman"/>
                <a:cs typeface="Times New Roman"/>
                <a:sym typeface="Times New Roman"/>
              </a:rPr>
              <a:t>                       </a:t>
            </a:r>
            <a:r>
              <a:rPr lang="en-US" sz="1400" b="0" i="0" u="sng" strike="noStrike" cap="none">
                <a:solidFill>
                  <a:schemeClr val="dk1"/>
                </a:solidFill>
                <a:latin typeface="Times New Roman"/>
                <a:ea typeface="Times New Roman"/>
                <a:cs typeface="Times New Roman"/>
                <a:sym typeface="Times New Roman"/>
              </a:rPr>
              <a:t>IEEE format:</a:t>
            </a:r>
            <a:endParaRPr/>
          </a:p>
          <a:p>
            <a:pPr marL="0" marR="0" lvl="0" indent="0" algn="l" rtl="0">
              <a:lnSpc>
                <a:spcPct val="115000"/>
              </a:lnSpc>
              <a:spcBef>
                <a:spcPts val="120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Input1=+110.692764     	+1.7295744 x2</a:t>
            </a:r>
            <a:r>
              <a:rPr lang="en-US" sz="1400" b="0" i="0" u="none" strike="noStrike" cap="none" baseline="30000">
                <a:solidFill>
                  <a:schemeClr val="dk1"/>
                </a:solidFill>
                <a:latin typeface="Times New Roman"/>
                <a:ea typeface="Times New Roman"/>
                <a:cs typeface="Times New Roman"/>
                <a:sym typeface="Times New Roman"/>
              </a:rPr>
              <a:t>6</a:t>
            </a:r>
            <a:r>
              <a:rPr lang="en-US" sz="1400" b="0" i="0" u="none" strike="noStrike" cap="none">
                <a:solidFill>
                  <a:schemeClr val="dk1"/>
                </a:solidFill>
                <a:latin typeface="Times New Roman"/>
                <a:ea typeface="Times New Roman"/>
                <a:cs typeface="Times New Roman"/>
                <a:sym typeface="Times New Roman"/>
              </a:rPr>
              <a:t> </a:t>
            </a:r>
            <a:endParaRPr/>
          </a:p>
          <a:p>
            <a:pPr marL="0" marR="0" lvl="0" indent="0" algn="l" rtl="0">
              <a:lnSpc>
                <a:spcPct val="115000"/>
              </a:lnSpc>
              <a:spcBef>
                <a:spcPts val="120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Input2=+166.45981       	+1.3004673  x2</a:t>
            </a:r>
            <a:r>
              <a:rPr lang="en-US" sz="1400" b="0" i="0" u="none" strike="noStrike" cap="none" baseline="30000">
                <a:solidFill>
                  <a:schemeClr val="dk1"/>
                </a:solidFill>
                <a:latin typeface="Times New Roman"/>
                <a:ea typeface="Times New Roman"/>
                <a:cs typeface="Times New Roman"/>
                <a:sym typeface="Times New Roman"/>
              </a:rPr>
              <a:t>7</a:t>
            </a:r>
            <a:endParaRPr/>
          </a:p>
          <a:p>
            <a:pPr marL="0" marR="0" lvl="0" indent="0" algn="l" rtl="0">
              <a:lnSpc>
                <a:spcPct val="115000"/>
              </a:lnSpc>
              <a:spcBef>
                <a:spcPts val="120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Sign = (+) + (+) =+</a:t>
            </a:r>
            <a:endParaRPr/>
          </a:p>
          <a:p>
            <a:pPr marL="0" marR="0" lvl="0" indent="0" algn="l" rtl="0">
              <a:lnSpc>
                <a:spcPct val="115000"/>
              </a:lnSpc>
              <a:spcBef>
                <a:spcPts val="120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Exponent=2</a:t>
            </a:r>
            <a:r>
              <a:rPr lang="en-US" sz="1400" b="0" i="0" u="none" strike="noStrike" cap="none" baseline="30000">
                <a:solidFill>
                  <a:schemeClr val="dk1"/>
                </a:solidFill>
                <a:latin typeface="Times New Roman"/>
                <a:ea typeface="Times New Roman"/>
                <a:cs typeface="Times New Roman"/>
                <a:sym typeface="Times New Roman"/>
              </a:rPr>
              <a:t>6 </a:t>
            </a:r>
            <a:r>
              <a:rPr lang="en-US" sz="1400" b="0" i="0" u="none" strike="noStrike" cap="none">
                <a:solidFill>
                  <a:schemeClr val="dk1"/>
                </a:solidFill>
                <a:latin typeface="Times New Roman"/>
                <a:ea typeface="Times New Roman"/>
                <a:cs typeface="Times New Roman"/>
                <a:sym typeface="Times New Roman"/>
              </a:rPr>
              <a:t>+2</a:t>
            </a:r>
            <a:r>
              <a:rPr lang="en-US" sz="1400" b="0" i="0" u="none" strike="noStrike" cap="none" baseline="30000">
                <a:solidFill>
                  <a:schemeClr val="dk1"/>
                </a:solidFill>
                <a:latin typeface="Times New Roman"/>
                <a:ea typeface="Times New Roman"/>
                <a:cs typeface="Times New Roman"/>
                <a:sym typeface="Times New Roman"/>
              </a:rPr>
              <a:t>7 </a:t>
            </a:r>
            <a:r>
              <a:rPr lang="en-US" sz="1400" b="0" i="0" u="none" strike="noStrike" cap="none">
                <a:solidFill>
                  <a:schemeClr val="dk1"/>
                </a:solidFill>
                <a:latin typeface="Times New Roman"/>
                <a:ea typeface="Times New Roman"/>
                <a:cs typeface="Times New Roman"/>
                <a:sym typeface="Times New Roman"/>
              </a:rPr>
              <a:t> =2</a:t>
            </a:r>
            <a:r>
              <a:rPr lang="en-US" sz="1400" b="0" i="0" u="none" strike="noStrike" cap="none" baseline="30000">
                <a:solidFill>
                  <a:schemeClr val="dk1"/>
                </a:solidFill>
                <a:latin typeface="Times New Roman"/>
                <a:ea typeface="Times New Roman"/>
                <a:cs typeface="Times New Roman"/>
                <a:sym typeface="Times New Roman"/>
              </a:rPr>
              <a:t>13</a:t>
            </a:r>
            <a:endParaRPr/>
          </a:p>
          <a:p>
            <a:pPr marL="0" marR="0" lvl="0" indent="0" algn="l" rtl="0">
              <a:lnSpc>
                <a:spcPct val="115000"/>
              </a:lnSpc>
              <a:spcBef>
                <a:spcPts val="120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Mantissa=1.7295744x1.3004673  =2.24925495</a:t>
            </a:r>
            <a:endParaRPr/>
          </a:p>
          <a:p>
            <a:pPr marL="0" marR="0" lvl="0" indent="0" algn="l" rtl="0">
              <a:lnSpc>
                <a:spcPct val="115000"/>
              </a:lnSpc>
              <a:spcBef>
                <a:spcPts val="120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For 32 bit floating point multiplication exponent takes 8 bits if exponent exceeds 2</a:t>
            </a:r>
            <a:r>
              <a:rPr lang="en-US" sz="1400" b="0" i="0" u="none" strike="noStrike" cap="none" baseline="30000">
                <a:solidFill>
                  <a:schemeClr val="dk1"/>
                </a:solidFill>
                <a:latin typeface="Times New Roman"/>
                <a:ea typeface="Times New Roman"/>
                <a:cs typeface="Times New Roman"/>
                <a:sym typeface="Times New Roman"/>
              </a:rPr>
              <a:t>8</a:t>
            </a:r>
            <a:r>
              <a:rPr lang="en-US" sz="1400" b="0" i="0" u="none" strike="noStrike" cap="none">
                <a:solidFill>
                  <a:schemeClr val="dk1"/>
                </a:solidFill>
                <a:latin typeface="Times New Roman"/>
                <a:ea typeface="Times New Roman"/>
                <a:cs typeface="Times New Roman"/>
                <a:sym typeface="Times New Roman"/>
              </a:rPr>
              <a:t> ,Normalization is required,it can be done by   2.24925495 divided and multiplied by 2 equals to 1.1246275x2</a:t>
            </a:r>
            <a:endParaRPr/>
          </a:p>
          <a:p>
            <a:pPr marL="0" marR="0" lvl="0" indent="0" algn="l" rtl="0">
              <a:lnSpc>
                <a:spcPct val="115000"/>
              </a:lnSpc>
              <a:spcBef>
                <a:spcPts val="120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Output=+1.1246275x2</a:t>
            </a:r>
            <a:r>
              <a:rPr lang="en-US" sz="1400" b="0" i="0" u="none" strike="noStrike" cap="none" baseline="30000">
                <a:solidFill>
                  <a:schemeClr val="dk1"/>
                </a:solidFill>
                <a:latin typeface="Times New Roman"/>
                <a:ea typeface="Times New Roman"/>
                <a:cs typeface="Times New Roman"/>
                <a:sym typeface="Times New Roman"/>
              </a:rPr>
              <a:t>14</a:t>
            </a:r>
            <a:r>
              <a:rPr lang="en-US" sz="1400" b="0" i="0" u="none" strike="noStrike" cap="none">
                <a:solidFill>
                  <a:schemeClr val="dk1"/>
                </a:solidFill>
                <a:latin typeface="Times New Roman"/>
                <a:ea typeface="Times New Roman"/>
                <a:cs typeface="Times New Roman"/>
                <a:sym typeface="Times New Roman"/>
              </a:rPr>
              <a:t> =+18425.896</a:t>
            </a:r>
            <a:endParaRPr/>
          </a:p>
          <a:p>
            <a:pPr marL="0" marR="0" lvl="0" indent="0" algn="l" rtl="0">
              <a:lnSpc>
                <a:spcPct val="115000"/>
              </a:lnSpc>
              <a:spcBef>
                <a:spcPts val="120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Binary Representation of output:01000110100011111111001111001011</a:t>
            </a:r>
            <a:endParaRPr/>
          </a:p>
        </p:txBody>
      </p:sp>
      <p:sp>
        <p:nvSpPr>
          <p:cNvPr id="199" name="Google Shape;199;p9"/>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15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204" name="Google Shape;204;g2cca7c83632_6_124"/>
          <p:cNvGraphicFramePr/>
          <p:nvPr/>
        </p:nvGraphicFramePr>
        <p:xfrm>
          <a:off x="152400" y="791000"/>
          <a:ext cx="4143375" cy="376271"/>
        </p:xfrm>
        <a:graphic>
          <a:graphicData uri="http://schemas.openxmlformats.org/drawingml/2006/table">
            <a:tbl>
              <a:tblPr>
                <a:noFill/>
                <a:tableStyleId>{509DE8A8-BAAC-4302-BA3E-03C057ADCCAB}</a:tableStyleId>
              </a:tblPr>
              <a:tblGrid>
                <a:gridCol w="781050">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2314575">
                  <a:extLst>
                    <a:ext uri="{9D8B030D-6E8A-4147-A177-3AD203B41FA5}">
                      <a16:colId xmlns:a16="http://schemas.microsoft.com/office/drawing/2014/main" val="20002"/>
                    </a:ext>
                  </a:extLst>
                </a:gridCol>
              </a:tblGrid>
              <a:tr h="0">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0</a:t>
                      </a:r>
                      <a:endParaRPr sz="1200" u="none" strike="noStrike" cap="none">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10000001</a:t>
                      </a:r>
                      <a:endParaRPr sz="1200" u="none" strike="noStrike" cap="none">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10010000000000000000000</a:t>
                      </a:r>
                      <a:endParaRPr sz="1200" u="none" strike="noStrike" cap="none">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05" name="Google Shape;205;g2cca7c83632_6_124"/>
          <p:cNvSpPr txBox="1"/>
          <p:nvPr/>
        </p:nvSpPr>
        <p:spPr>
          <a:xfrm>
            <a:off x="152400" y="791000"/>
            <a:ext cx="8248650" cy="4134231"/>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 Sign    	exponent                   	fraction</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According to sign bit it is a positive number: +1 </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Exponent:   10000001 =(129)</a:t>
            </a:r>
            <a:r>
              <a:rPr lang="en-US" sz="1200" b="0" i="0" u="none" strike="noStrike" cap="none" baseline="-25000">
                <a:solidFill>
                  <a:srgbClr val="000000"/>
                </a:solidFill>
                <a:latin typeface="Times New Roman"/>
                <a:ea typeface="Times New Roman"/>
                <a:cs typeface="Times New Roman"/>
                <a:sym typeface="Times New Roman"/>
              </a:rPr>
              <a:t>10</a:t>
            </a:r>
            <a:endParaRPr sz="1200" b="0" i="0" u="none" strike="noStrike" cap="none" baseline="-25000">
              <a:solidFill>
                <a:srgbClr val="000000"/>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Remove bias from the exponent (127) = 129-127=2</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Convert fraction bits back to base 10</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10010000000000000000000= 1x2</a:t>
            </a:r>
            <a:r>
              <a:rPr lang="en-US" sz="1200" b="0" i="0" u="none" strike="noStrike" cap="none" baseline="30000">
                <a:solidFill>
                  <a:srgbClr val="000000"/>
                </a:solidFill>
                <a:latin typeface="Times New Roman"/>
                <a:ea typeface="Times New Roman"/>
                <a:cs typeface="Times New Roman"/>
                <a:sym typeface="Times New Roman"/>
              </a:rPr>
              <a:t>-1</a:t>
            </a:r>
            <a:r>
              <a:rPr lang="en-US" sz="1200" b="0" i="0" u="none" strike="noStrike" cap="none">
                <a:solidFill>
                  <a:srgbClr val="000000"/>
                </a:solidFill>
                <a:latin typeface="Times New Roman"/>
                <a:ea typeface="Times New Roman"/>
                <a:cs typeface="Times New Roman"/>
                <a:sym typeface="Times New Roman"/>
              </a:rPr>
              <a:t>+0x2</a:t>
            </a:r>
            <a:r>
              <a:rPr lang="en-US" sz="1200" b="0" i="0" u="none" strike="noStrike" cap="none" baseline="30000">
                <a:solidFill>
                  <a:srgbClr val="000000"/>
                </a:solidFill>
                <a:latin typeface="Times New Roman"/>
                <a:ea typeface="Times New Roman"/>
                <a:cs typeface="Times New Roman"/>
                <a:sym typeface="Times New Roman"/>
              </a:rPr>
              <a:t>-2 </a:t>
            </a:r>
            <a:r>
              <a:rPr lang="en-US" sz="1200" b="0" i="0" u="none" strike="noStrike" cap="none">
                <a:solidFill>
                  <a:srgbClr val="000000"/>
                </a:solidFill>
                <a:latin typeface="Times New Roman"/>
                <a:ea typeface="Times New Roman"/>
                <a:cs typeface="Times New Roman"/>
                <a:sym typeface="Times New Roman"/>
              </a:rPr>
              <a:t>+0x2</a:t>
            </a:r>
            <a:r>
              <a:rPr lang="en-US" sz="1200" b="0" i="0" u="none" strike="noStrike" cap="none" baseline="30000">
                <a:solidFill>
                  <a:srgbClr val="000000"/>
                </a:solidFill>
                <a:latin typeface="Times New Roman"/>
                <a:ea typeface="Times New Roman"/>
                <a:cs typeface="Times New Roman"/>
                <a:sym typeface="Times New Roman"/>
              </a:rPr>
              <a:t>-3</a:t>
            </a:r>
            <a:r>
              <a:rPr lang="en-US" sz="1200" b="0" i="0" u="none" strike="noStrike" cap="none">
                <a:solidFill>
                  <a:srgbClr val="000000"/>
                </a:solidFill>
                <a:latin typeface="Times New Roman"/>
                <a:ea typeface="Times New Roman"/>
                <a:cs typeface="Times New Roman"/>
                <a:sym typeface="Times New Roman"/>
              </a:rPr>
              <a:t>+1x2</a:t>
            </a:r>
            <a:r>
              <a:rPr lang="en-US" sz="1200" b="0" i="0" u="none" strike="noStrike" cap="none" baseline="30000">
                <a:solidFill>
                  <a:srgbClr val="000000"/>
                </a:solidFill>
                <a:latin typeface="Times New Roman"/>
                <a:ea typeface="Times New Roman"/>
                <a:cs typeface="Times New Roman"/>
                <a:sym typeface="Times New Roman"/>
              </a:rPr>
              <a:t>-4</a:t>
            </a:r>
            <a:endParaRPr sz="1200" b="0" i="0" u="none" strike="noStrike" cap="none" baseline="30000">
              <a:solidFill>
                <a:srgbClr val="000000"/>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                                                =1/2 +1/16  =0.5625</a:t>
            </a:r>
            <a:endParaRPr/>
          </a:p>
          <a:p>
            <a:pPr marL="0" marR="0" lvl="0" indent="0" algn="l" rtl="0">
              <a:lnSpc>
                <a:spcPct val="115000"/>
              </a:lnSpc>
              <a:spcBef>
                <a:spcPts val="120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For the single precision floating number add 1 to fraction :1+0.5625=1.5625</a:t>
            </a:r>
            <a:endParaRPr/>
          </a:p>
          <a:p>
            <a:pPr marL="0" marR="0" lvl="0" indent="0" algn="l" rtl="0">
              <a:lnSpc>
                <a:spcPct val="115000"/>
              </a:lnSpc>
              <a:spcBef>
                <a:spcPts val="2400"/>
              </a:spcBef>
              <a:spcAft>
                <a:spcPts val="120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Combine all parts:1x(1.5625)x2129-127 =+6.25</a:t>
            </a:r>
            <a:endParaRPr/>
          </a:p>
        </p:txBody>
      </p:sp>
      <p:sp>
        <p:nvSpPr>
          <p:cNvPr id="206" name="Google Shape;206;g2cca7c83632_6_124"/>
          <p:cNvSpPr txBox="1"/>
          <p:nvPr/>
        </p:nvSpPr>
        <p:spPr>
          <a:xfrm>
            <a:off x="76350" y="-215165"/>
            <a:ext cx="8991300" cy="1194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chemeClr val="dk1"/>
              </a:buClr>
              <a:buSzPts val="1100"/>
              <a:buFont typeface="Arial"/>
              <a:buNone/>
            </a:pPr>
            <a:r>
              <a:rPr lang="en-US" sz="1200" b="1" i="0" u="none" strike="noStrike" cap="none">
                <a:solidFill>
                  <a:schemeClr val="dk1"/>
                </a:solidFill>
                <a:latin typeface="Times New Roman"/>
                <a:ea typeface="Times New Roman"/>
                <a:cs typeface="Times New Roman"/>
                <a:sym typeface="Times New Roman"/>
              </a:rPr>
              <a:t>Conversion of binary to decimal:</a:t>
            </a:r>
            <a:endParaRPr sz="12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1"/>
              </a:buClr>
              <a:buSzPts val="1100"/>
              <a:buFont typeface="Arial"/>
              <a:buNone/>
            </a:pPr>
            <a:r>
              <a:rPr lang="en-US" sz="1200" b="0" i="0" u="none" strike="noStrike" cap="none">
                <a:solidFill>
                  <a:schemeClr val="dk1"/>
                </a:solidFill>
                <a:latin typeface="Times New Roman"/>
                <a:ea typeface="Times New Roman"/>
                <a:cs typeface="Times New Roman"/>
                <a:sym typeface="Times New Roman"/>
              </a:rPr>
              <a:t>Output:</a:t>
            </a:r>
            <a:endParaRPr sz="1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20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g2cca7c83632_6_124"/>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16</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11"/>
        <p:cNvGrpSpPr/>
        <p:nvPr/>
      </p:nvGrpSpPr>
      <p:grpSpPr>
        <a:xfrm>
          <a:off x="0" y="0"/>
          <a:ext cx="0" cy="0"/>
          <a:chOff x="0" y="0"/>
          <a:chExt cx="0" cy="0"/>
        </a:xfrm>
      </p:grpSpPr>
      <p:sp>
        <p:nvSpPr>
          <p:cNvPr id="212" name="Google Shape;212;p18"/>
          <p:cNvSpPr txBox="1"/>
          <p:nvPr/>
        </p:nvSpPr>
        <p:spPr>
          <a:xfrm>
            <a:off x="677376" y="282075"/>
            <a:ext cx="31191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Half Adder using Peres Gate:</a:t>
            </a:r>
            <a:endParaRPr sz="1800" b="0" i="0" u="none" strike="noStrike" cap="none">
              <a:solidFill>
                <a:schemeClr val="dk1"/>
              </a:solidFill>
              <a:latin typeface="Times New Roman"/>
              <a:ea typeface="Times New Roman"/>
              <a:cs typeface="Times New Roman"/>
              <a:sym typeface="Times New Roman"/>
            </a:endParaRPr>
          </a:p>
        </p:txBody>
      </p:sp>
      <p:sp>
        <p:nvSpPr>
          <p:cNvPr id="214" name="Google Shape;214;p18"/>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17</a:t>
            </a:r>
            <a:endParaRPr/>
          </a:p>
        </p:txBody>
      </p:sp>
      <p:pic>
        <p:nvPicPr>
          <p:cNvPr id="2" name="Picture 1">
            <a:extLst>
              <a:ext uri="{FF2B5EF4-FFF2-40B4-BE49-F238E27FC236}">
                <a16:creationId xmlns:a16="http://schemas.microsoft.com/office/drawing/2014/main" id="{84296A3E-BBC2-6858-FD7E-24E83CFEAA11}"/>
              </a:ext>
            </a:extLst>
          </p:cNvPr>
          <p:cNvPicPr>
            <a:picLocks noChangeAspect="1"/>
          </p:cNvPicPr>
          <p:nvPr/>
        </p:nvPicPr>
        <p:blipFill rotWithShape="1">
          <a:blip r:embed="rId3"/>
          <a:srcRect r="8359" b="20416"/>
          <a:stretch/>
        </p:blipFill>
        <p:spPr>
          <a:xfrm>
            <a:off x="596505" y="672337"/>
            <a:ext cx="7640240" cy="37988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18"/>
        <p:cNvGrpSpPr/>
        <p:nvPr/>
      </p:nvGrpSpPr>
      <p:grpSpPr>
        <a:xfrm>
          <a:off x="0" y="0"/>
          <a:ext cx="0" cy="0"/>
          <a:chOff x="0" y="0"/>
          <a:chExt cx="0" cy="0"/>
        </a:xfrm>
      </p:grpSpPr>
      <p:sp>
        <p:nvSpPr>
          <p:cNvPr id="220" name="Google Shape;220;p19"/>
          <p:cNvSpPr txBox="1"/>
          <p:nvPr/>
        </p:nvSpPr>
        <p:spPr>
          <a:xfrm>
            <a:off x="614365" y="257078"/>
            <a:ext cx="33066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dirty="0">
                <a:solidFill>
                  <a:schemeClr val="dk1"/>
                </a:solidFill>
                <a:latin typeface="Times New Roman"/>
                <a:ea typeface="Times New Roman"/>
                <a:cs typeface="Times New Roman"/>
                <a:sym typeface="Times New Roman"/>
              </a:rPr>
              <a:t>Waveform</a:t>
            </a:r>
            <a:r>
              <a:rPr lang="en-US" sz="1800" b="1" i="0" u="none" strike="noStrike" cap="none" dirty="0">
                <a:solidFill>
                  <a:schemeClr val="dk1"/>
                </a:solidFill>
                <a:latin typeface="Times New Roman"/>
                <a:ea typeface="Times New Roman"/>
                <a:cs typeface="Times New Roman"/>
                <a:sym typeface="Times New Roman"/>
              </a:rPr>
              <a:t> of Half Adder:</a:t>
            </a:r>
            <a:endParaRPr sz="1800" b="0" i="0" u="none" strike="noStrike" cap="none" dirty="0">
              <a:solidFill>
                <a:schemeClr val="dk1"/>
              </a:solidFill>
              <a:latin typeface="Times New Roman"/>
              <a:ea typeface="Times New Roman"/>
              <a:cs typeface="Times New Roman"/>
              <a:sym typeface="Times New Roman"/>
            </a:endParaRPr>
          </a:p>
        </p:txBody>
      </p:sp>
      <p:sp>
        <p:nvSpPr>
          <p:cNvPr id="221" name="Google Shape;221;p19"/>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18</a:t>
            </a:r>
            <a:endParaRPr/>
          </a:p>
        </p:txBody>
      </p:sp>
      <p:pic>
        <p:nvPicPr>
          <p:cNvPr id="2" name="Picture 1">
            <a:extLst>
              <a:ext uri="{FF2B5EF4-FFF2-40B4-BE49-F238E27FC236}">
                <a16:creationId xmlns:a16="http://schemas.microsoft.com/office/drawing/2014/main" id="{9C7F748F-1855-2436-EEA7-7568355EA921}"/>
              </a:ext>
            </a:extLst>
          </p:cNvPr>
          <p:cNvPicPr>
            <a:picLocks noChangeAspect="1"/>
          </p:cNvPicPr>
          <p:nvPr/>
        </p:nvPicPr>
        <p:blipFill rotWithShape="1">
          <a:blip r:embed="rId3"/>
          <a:srcRect b="21111"/>
          <a:stretch/>
        </p:blipFill>
        <p:spPr>
          <a:xfrm>
            <a:off x="689373" y="730909"/>
            <a:ext cx="7765254" cy="38751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1"/>
        <p:cNvGrpSpPr/>
        <p:nvPr/>
      </p:nvGrpSpPr>
      <p:grpSpPr>
        <a:xfrm>
          <a:off x="0" y="0"/>
          <a:ext cx="0" cy="0"/>
          <a:chOff x="0" y="0"/>
          <a:chExt cx="0" cy="0"/>
        </a:xfrm>
      </p:grpSpPr>
      <p:sp>
        <p:nvSpPr>
          <p:cNvPr id="52" name="Google Shape;52;p2"/>
          <p:cNvSpPr txBox="1">
            <a:spLocks noGrp="1"/>
          </p:cNvSpPr>
          <p:nvPr>
            <p:ph type="title"/>
          </p:nvPr>
        </p:nvSpPr>
        <p:spPr>
          <a:xfrm>
            <a:off x="417982" y="390622"/>
            <a:ext cx="1416685" cy="289823"/>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1800" b="1">
                <a:latin typeface="Times New Roman"/>
                <a:ea typeface="Times New Roman"/>
                <a:cs typeface="Times New Roman"/>
                <a:sym typeface="Times New Roman"/>
              </a:rPr>
              <a:t>CONTENTS :</a:t>
            </a:r>
            <a:endParaRPr sz="1800">
              <a:latin typeface="Times New Roman"/>
              <a:ea typeface="Times New Roman"/>
              <a:cs typeface="Times New Roman"/>
              <a:sym typeface="Times New Roman"/>
            </a:endParaRPr>
          </a:p>
        </p:txBody>
      </p:sp>
      <p:sp>
        <p:nvSpPr>
          <p:cNvPr id="53" name="Google Shape;53;p2"/>
          <p:cNvSpPr txBox="1"/>
          <p:nvPr/>
        </p:nvSpPr>
        <p:spPr>
          <a:xfrm>
            <a:off x="417982" y="535534"/>
            <a:ext cx="7822500" cy="4660881"/>
          </a:xfrm>
          <a:prstGeom prst="rect">
            <a:avLst/>
          </a:prstGeom>
          <a:noFill/>
          <a:ln>
            <a:noFill/>
          </a:ln>
        </p:spPr>
        <p:txBody>
          <a:bodyPr spcFirstLastPara="1" wrap="square" lIns="0" tIns="13325" rIns="0" bIns="0" anchor="t" anchorCtr="0">
            <a:spAutoFit/>
          </a:bodyPr>
          <a:lstStyle/>
          <a:p>
            <a:pPr marL="12065" marR="0" lvl="0" indent="0" algn="l" rtl="0">
              <a:lnSpc>
                <a:spcPct val="100000"/>
              </a:lnSpc>
              <a:spcBef>
                <a:spcPts val="0"/>
              </a:spcBef>
              <a:spcAft>
                <a:spcPts val="0"/>
              </a:spcAft>
              <a:buNone/>
            </a:pPr>
            <a:endParaRPr sz="1200" b="0" i="0" u="none" strike="noStrike" cap="none" dirty="0">
              <a:solidFill>
                <a:schemeClr val="dk1"/>
              </a:solidFill>
              <a:latin typeface="Times New Roman"/>
              <a:ea typeface="Times New Roman"/>
              <a:cs typeface="Times New Roman"/>
              <a:sym typeface="Times New Roman"/>
            </a:endParaRPr>
          </a:p>
          <a:p>
            <a:pPr marL="184785" marR="0" lvl="0" indent="-172720" algn="l" rtl="0">
              <a:lnSpc>
                <a:spcPct val="100000"/>
              </a:lnSpc>
              <a:spcBef>
                <a:spcPts val="0"/>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Abstract</a:t>
            </a:r>
            <a:endParaRPr sz="1300" b="0" i="0" u="none" strike="noStrike" cap="none" dirty="0">
              <a:solidFill>
                <a:schemeClr val="dk1"/>
              </a:solidFill>
              <a:latin typeface="Times New Roman"/>
              <a:ea typeface="Times New Roman"/>
              <a:cs typeface="Times New Roman"/>
              <a:sym typeface="Times New Roman"/>
            </a:endParaRPr>
          </a:p>
          <a:p>
            <a:pPr marL="184785" marR="0" lvl="0" indent="-172720" algn="l" rtl="0">
              <a:lnSpc>
                <a:spcPct val="100000"/>
              </a:lnSpc>
              <a:spcBef>
                <a:spcPts val="0"/>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Flow Chart</a:t>
            </a:r>
            <a:endParaRPr sz="1300" b="0" i="0" u="none" strike="noStrike" cap="none" dirty="0">
              <a:solidFill>
                <a:schemeClr val="dk1"/>
              </a:solidFill>
              <a:latin typeface="Times New Roman"/>
              <a:ea typeface="Times New Roman"/>
              <a:cs typeface="Times New Roman"/>
              <a:sym typeface="Times New Roman"/>
            </a:endParaRPr>
          </a:p>
          <a:p>
            <a:pPr marL="184785" marR="0" lvl="0" indent="-172720" algn="l" rtl="0">
              <a:lnSpc>
                <a:spcPct val="100000"/>
              </a:lnSpc>
              <a:spcBef>
                <a:spcPts val="0"/>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Peres Gate, Feynman Gate waveforms</a:t>
            </a:r>
            <a:endParaRPr dirty="0"/>
          </a:p>
          <a:p>
            <a:pPr marL="184785" marR="0" lvl="0" indent="-172720" algn="l" rtl="0">
              <a:lnSpc>
                <a:spcPct val="100000"/>
              </a:lnSpc>
              <a:spcBef>
                <a:spcPts val="0"/>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Block Diagram of Floating Point Multiplier and Combined Integer and Floating Point Multiplier</a:t>
            </a:r>
            <a:endParaRPr dirty="0"/>
          </a:p>
          <a:p>
            <a:pPr marL="184785" marR="0" lvl="0" indent="-172720" algn="l" rtl="0">
              <a:lnSpc>
                <a:spcPct val="100000"/>
              </a:lnSpc>
              <a:spcBef>
                <a:spcPts val="0"/>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Calculations </a:t>
            </a:r>
            <a:endParaRPr sz="1300" b="0" i="0" u="none" strike="noStrike" cap="none" dirty="0">
              <a:solidFill>
                <a:schemeClr val="dk1"/>
              </a:solidFill>
              <a:latin typeface="Times New Roman"/>
              <a:ea typeface="Times New Roman"/>
              <a:cs typeface="Times New Roman"/>
              <a:sym typeface="Times New Roman"/>
            </a:endParaRPr>
          </a:p>
          <a:p>
            <a:pPr marL="184785" marR="0" lvl="0" indent="-172720" algn="l" rtl="0">
              <a:lnSpc>
                <a:spcPct val="100000"/>
              </a:lnSpc>
              <a:spcBef>
                <a:spcPts val="0"/>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Half Adder using Peres Gate</a:t>
            </a:r>
            <a:endParaRPr sz="1300" b="0" i="0" u="none" strike="noStrike" cap="none" dirty="0">
              <a:solidFill>
                <a:schemeClr val="dk1"/>
              </a:solidFill>
              <a:latin typeface="Times New Roman"/>
              <a:ea typeface="Times New Roman"/>
              <a:cs typeface="Times New Roman"/>
              <a:sym typeface="Times New Roman"/>
            </a:endParaRPr>
          </a:p>
          <a:p>
            <a:pPr marL="184785" marR="0" lvl="0" indent="-172720" algn="l" rtl="0">
              <a:lnSpc>
                <a:spcPct val="100000"/>
              </a:lnSpc>
              <a:spcBef>
                <a:spcPts val="5"/>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Multiplier Outputs using</a:t>
            </a:r>
            <a:r>
              <a:rPr lang="en-US" sz="1300" b="0" i="1" u="none" strike="noStrike" cap="none" dirty="0">
                <a:solidFill>
                  <a:schemeClr val="dk1"/>
                </a:solidFill>
                <a:latin typeface="Times New Roman"/>
                <a:ea typeface="Times New Roman"/>
                <a:cs typeface="Times New Roman"/>
                <a:sym typeface="Times New Roman"/>
              </a:rPr>
              <a:t> </a:t>
            </a:r>
            <a:r>
              <a:rPr lang="en-US" sz="1300" b="0" i="0" u="none" strike="noStrike" cap="none" dirty="0">
                <a:solidFill>
                  <a:schemeClr val="dk1"/>
                </a:solidFill>
                <a:latin typeface="Times New Roman"/>
                <a:ea typeface="Times New Roman"/>
                <a:cs typeface="Times New Roman"/>
                <a:sym typeface="Times New Roman"/>
              </a:rPr>
              <a:t>Reversible Logic Gates(RLG)</a:t>
            </a:r>
            <a:endParaRPr dirty="0"/>
          </a:p>
          <a:p>
            <a:pPr marL="12065" marR="0" lvl="0" indent="0" algn="l" rtl="0">
              <a:lnSpc>
                <a:spcPct val="100000"/>
              </a:lnSpc>
              <a:spcBef>
                <a:spcPts val="5"/>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    2 bit Multiplier</a:t>
            </a:r>
            <a:endParaRPr dirty="0"/>
          </a:p>
          <a:p>
            <a:pPr marL="12065" marR="0" lvl="0" indent="0" algn="l" rtl="0">
              <a:lnSpc>
                <a:spcPct val="100000"/>
              </a:lnSpc>
              <a:spcBef>
                <a:spcPts val="5"/>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    4 bit Multiplier</a:t>
            </a:r>
            <a:endParaRPr dirty="0"/>
          </a:p>
          <a:p>
            <a:pPr marL="12065" marR="0" lvl="0" indent="0" algn="l" rtl="0">
              <a:lnSpc>
                <a:spcPct val="100000"/>
              </a:lnSpc>
              <a:spcBef>
                <a:spcPts val="5"/>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    8 bit Multiplier</a:t>
            </a:r>
            <a:endParaRPr dirty="0"/>
          </a:p>
          <a:p>
            <a:pPr marL="12065" marR="0" lvl="0" indent="0" algn="l" rtl="0">
              <a:lnSpc>
                <a:spcPct val="100000"/>
              </a:lnSpc>
              <a:spcBef>
                <a:spcPts val="5"/>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    16 bit Multiplier</a:t>
            </a:r>
            <a:endParaRPr dirty="0"/>
          </a:p>
          <a:p>
            <a:pPr marL="12065" marR="0" lvl="0" indent="0" algn="l" rtl="0">
              <a:lnSpc>
                <a:spcPct val="100000"/>
              </a:lnSpc>
              <a:spcBef>
                <a:spcPts val="5"/>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    32 bit Multiplier</a:t>
            </a:r>
            <a:endParaRPr sz="1300" b="0" i="0" u="none" strike="noStrike" cap="none" dirty="0">
              <a:solidFill>
                <a:schemeClr val="dk1"/>
              </a:solidFill>
              <a:latin typeface="Times New Roman"/>
              <a:ea typeface="Times New Roman"/>
              <a:cs typeface="Times New Roman"/>
              <a:sym typeface="Times New Roman"/>
            </a:endParaRPr>
          </a:p>
          <a:p>
            <a:pPr marL="184785" marR="0" lvl="0" indent="-172720" algn="l" rtl="0">
              <a:lnSpc>
                <a:spcPct val="100000"/>
              </a:lnSpc>
              <a:spcBef>
                <a:spcPts val="0"/>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Floating point Multiplier</a:t>
            </a:r>
            <a:endParaRPr dirty="0"/>
          </a:p>
          <a:p>
            <a:pPr marL="184785" marR="0" lvl="0" indent="-172720" algn="l" rtl="0">
              <a:lnSpc>
                <a:spcPct val="100000"/>
              </a:lnSpc>
              <a:spcBef>
                <a:spcPts val="0"/>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32bit Combined integer and Floating Point Multiplier using Reversible Logic</a:t>
            </a:r>
            <a:endParaRPr dirty="0"/>
          </a:p>
          <a:p>
            <a:pPr marL="184785" marR="0" lvl="0" indent="-172720" algn="l" rtl="0">
              <a:lnSpc>
                <a:spcPct val="100000"/>
              </a:lnSpc>
              <a:spcBef>
                <a:spcPts val="0"/>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Delay Comparison Table</a:t>
            </a:r>
            <a:endParaRPr dirty="0"/>
          </a:p>
          <a:p>
            <a:pPr marL="184785" marR="0" lvl="0" indent="-172720" algn="l" rtl="0">
              <a:lnSpc>
                <a:spcPct val="100000"/>
              </a:lnSpc>
              <a:spcBef>
                <a:spcPts val="0"/>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Applications</a:t>
            </a:r>
            <a:endParaRPr sz="1300" b="0" i="0" u="none" strike="noStrike" cap="none" dirty="0">
              <a:solidFill>
                <a:schemeClr val="dk1"/>
              </a:solidFill>
              <a:latin typeface="Times New Roman"/>
              <a:ea typeface="Times New Roman"/>
              <a:cs typeface="Times New Roman"/>
              <a:sym typeface="Times New Roman"/>
            </a:endParaRPr>
          </a:p>
          <a:p>
            <a:pPr marL="184785" marR="0" lvl="0" indent="-172720" algn="l" rtl="0">
              <a:lnSpc>
                <a:spcPct val="100000"/>
              </a:lnSpc>
              <a:spcBef>
                <a:spcPts val="0"/>
              </a:spcBef>
              <a:spcAft>
                <a:spcPts val="0"/>
              </a:spcAft>
              <a:buClr>
                <a:schemeClr val="dk1"/>
              </a:buClr>
              <a:buSzPts val="1100"/>
              <a:buFont typeface="Noto Sans Symbols"/>
              <a:buChar char="⮚"/>
            </a:pPr>
            <a:r>
              <a:rPr lang="en-US" sz="1300" b="0" i="0" u="none" strike="noStrike" cap="none" dirty="0">
                <a:solidFill>
                  <a:schemeClr val="dk1"/>
                </a:solidFill>
                <a:latin typeface="Times New Roman"/>
                <a:ea typeface="Times New Roman"/>
                <a:cs typeface="Times New Roman"/>
                <a:sym typeface="Times New Roman"/>
              </a:rPr>
              <a:t>Conclusion  &amp; References</a:t>
            </a:r>
            <a:endParaRPr sz="1300" b="0" i="0" u="none" strike="noStrike" cap="none" dirty="0">
              <a:solidFill>
                <a:schemeClr val="dk1"/>
              </a:solidFill>
              <a:latin typeface="Times New Roman"/>
              <a:ea typeface="Times New Roman"/>
              <a:cs typeface="Times New Roman"/>
              <a:sym typeface="Times New Roman"/>
            </a:endParaRPr>
          </a:p>
          <a:p>
            <a:pPr marL="184785" marR="0" lvl="0" indent="-102870" algn="l" rtl="0">
              <a:lnSpc>
                <a:spcPct val="100000"/>
              </a:lnSpc>
              <a:spcBef>
                <a:spcPts val="0"/>
              </a:spcBef>
              <a:spcAft>
                <a:spcPts val="0"/>
              </a:spcAft>
              <a:buClr>
                <a:schemeClr val="dk1"/>
              </a:buClr>
              <a:buSzPts val="1100"/>
              <a:buFont typeface="Noto Sans Symbols"/>
              <a:buNone/>
            </a:pPr>
            <a:endParaRPr sz="1200" b="0" i="0" u="none" strike="noStrike" cap="none" dirty="0">
              <a:solidFill>
                <a:schemeClr val="dk1"/>
              </a:solidFill>
              <a:latin typeface="Times New Roman"/>
              <a:ea typeface="Times New Roman"/>
              <a:cs typeface="Times New Roman"/>
              <a:sym typeface="Times New Roman"/>
            </a:endParaRPr>
          </a:p>
          <a:p>
            <a:pPr marL="12065" marR="0" lvl="0" indent="0" algn="l" rtl="0">
              <a:lnSpc>
                <a:spcPct val="100000"/>
              </a:lnSpc>
              <a:spcBef>
                <a:spcPts val="0"/>
              </a:spcBef>
              <a:spcAft>
                <a:spcPts val="0"/>
              </a:spcAft>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Clr>
                <a:schemeClr val="dk1"/>
              </a:buClr>
              <a:buSzPts val="1050"/>
              <a:buFont typeface="Calibri"/>
              <a:buNone/>
            </a:pPr>
            <a:endParaRPr sz="1050" b="0" i="0" u="none" strike="noStrike" cap="none" dirty="0">
              <a:solidFill>
                <a:schemeClr val="dk1"/>
              </a:solidFill>
              <a:latin typeface="Times New Roman"/>
              <a:ea typeface="Times New Roman"/>
              <a:cs typeface="Times New Roman"/>
              <a:sym typeface="Times New Roman"/>
            </a:endParaRPr>
          </a:p>
          <a:p>
            <a:pPr marL="12065" marR="0" lvl="0" indent="0" algn="l" rtl="0">
              <a:lnSpc>
                <a:spcPct val="100000"/>
              </a:lnSpc>
              <a:spcBef>
                <a:spcPts val="0"/>
              </a:spcBef>
              <a:spcAft>
                <a:spcPts val="0"/>
              </a:spcAft>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chemeClr val="dk1"/>
              </a:buClr>
              <a:buSzPts val="1050"/>
              <a:buFont typeface="Calibri"/>
              <a:buNone/>
            </a:pPr>
            <a:endParaRPr sz="1050" b="0" i="0" u="none" strike="noStrike" cap="none" dirty="0">
              <a:solidFill>
                <a:schemeClr val="dk1"/>
              </a:solidFill>
              <a:latin typeface="Times New Roman"/>
              <a:ea typeface="Times New Roman"/>
              <a:cs typeface="Times New Roman"/>
              <a:sym typeface="Times New Roman"/>
            </a:endParaRPr>
          </a:p>
          <a:p>
            <a:pPr marL="12065" marR="0" lvl="0" indent="0" algn="l" rtl="0">
              <a:lnSpc>
                <a:spcPct val="100000"/>
              </a:lnSpc>
              <a:spcBef>
                <a:spcPts val="5"/>
              </a:spcBef>
              <a:spcAft>
                <a:spcPts val="0"/>
              </a:spcAft>
              <a:buNone/>
            </a:pPr>
            <a:endParaRPr sz="1200" b="0" i="0" u="none" strike="noStrike" cap="none" dirty="0">
              <a:solidFill>
                <a:schemeClr val="dk1"/>
              </a:solidFill>
              <a:latin typeface="Times New Roman"/>
              <a:ea typeface="Times New Roman"/>
              <a:cs typeface="Times New Roman"/>
              <a:sym typeface="Times New Roman"/>
            </a:endParaRPr>
          </a:p>
        </p:txBody>
      </p:sp>
      <p:sp>
        <p:nvSpPr>
          <p:cNvPr id="54" name="Google Shape;54;p2"/>
          <p:cNvSpPr txBox="1">
            <a:spLocks noGrp="1"/>
          </p:cNvSpPr>
          <p:nvPr>
            <p:ph type="sldNum" idx="12"/>
          </p:nvPr>
        </p:nvSpPr>
        <p:spPr>
          <a:xfrm>
            <a:off x="6583680" y="4783455"/>
            <a:ext cx="2103120" cy="276999"/>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800"/>
              <a:buNone/>
            </a:pPr>
            <a:r>
              <a:rPr lang="en-US"/>
              <a:t>2</a:t>
            </a:r>
            <a:endParaRPr sz="1800" b="0" i="0" u="none" strike="noStrike" cap="none">
              <a:latin typeface="Calibri"/>
              <a:ea typeface="Calibri"/>
              <a:cs typeface="Calibri"/>
              <a:sym typeface="Calibri"/>
            </a:endParaRPr>
          </a:p>
        </p:txBody>
      </p:sp>
      <p:sp>
        <p:nvSpPr>
          <p:cNvPr id="55" name="Google Shape;55;p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Batch No. 10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25"/>
        <p:cNvGrpSpPr/>
        <p:nvPr/>
      </p:nvGrpSpPr>
      <p:grpSpPr>
        <a:xfrm>
          <a:off x="0" y="0"/>
          <a:ext cx="0" cy="0"/>
          <a:chOff x="0" y="0"/>
          <a:chExt cx="0" cy="0"/>
        </a:xfrm>
      </p:grpSpPr>
      <p:sp>
        <p:nvSpPr>
          <p:cNvPr id="226" name="Google Shape;226;p20"/>
          <p:cNvSpPr txBox="1"/>
          <p:nvPr/>
        </p:nvSpPr>
        <p:spPr>
          <a:xfrm>
            <a:off x="559409" y="319227"/>
            <a:ext cx="3359785"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2 bit Multiplier using Reversible logic</a:t>
            </a: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pic>
        <p:nvPicPr>
          <p:cNvPr id="227" name="Google Shape;227;p20"/>
          <p:cNvPicPr preferRelativeResize="0"/>
          <p:nvPr/>
        </p:nvPicPr>
        <p:blipFill rotWithShape="1">
          <a:blip r:embed="rId3">
            <a:alphaModFix/>
          </a:blip>
          <a:srcRect r="359" b="7325"/>
          <a:stretch/>
        </p:blipFill>
        <p:spPr>
          <a:xfrm>
            <a:off x="559409" y="806400"/>
            <a:ext cx="7986992" cy="3643200"/>
          </a:xfrm>
          <a:prstGeom prst="rect">
            <a:avLst/>
          </a:prstGeom>
          <a:noFill/>
          <a:ln>
            <a:noFill/>
          </a:ln>
        </p:spPr>
      </p:pic>
      <p:sp>
        <p:nvSpPr>
          <p:cNvPr id="228" name="Google Shape;228;p20"/>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19</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32"/>
        <p:cNvGrpSpPr/>
        <p:nvPr/>
      </p:nvGrpSpPr>
      <p:grpSpPr>
        <a:xfrm>
          <a:off x="0" y="0"/>
          <a:ext cx="0" cy="0"/>
          <a:chOff x="0" y="0"/>
          <a:chExt cx="0" cy="0"/>
        </a:xfrm>
      </p:grpSpPr>
      <p:pic>
        <p:nvPicPr>
          <p:cNvPr id="233" name="Google Shape;233;p21"/>
          <p:cNvPicPr preferRelativeResize="0"/>
          <p:nvPr/>
        </p:nvPicPr>
        <p:blipFill rotWithShape="1">
          <a:blip r:embed="rId3">
            <a:alphaModFix/>
          </a:blip>
          <a:srcRect/>
          <a:stretch/>
        </p:blipFill>
        <p:spPr>
          <a:xfrm>
            <a:off x="420623" y="778763"/>
            <a:ext cx="8154924" cy="3665220"/>
          </a:xfrm>
          <a:prstGeom prst="rect">
            <a:avLst/>
          </a:prstGeom>
          <a:noFill/>
          <a:ln>
            <a:noFill/>
          </a:ln>
        </p:spPr>
      </p:pic>
      <p:sp>
        <p:nvSpPr>
          <p:cNvPr id="234" name="Google Shape;234;p21"/>
          <p:cNvSpPr txBox="1"/>
          <p:nvPr/>
        </p:nvSpPr>
        <p:spPr>
          <a:xfrm>
            <a:off x="437794" y="304927"/>
            <a:ext cx="5258156" cy="25838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Waveform of 2bit Multiplier using Reversible logic:</a:t>
            </a:r>
            <a:endParaRPr sz="1600" b="0" i="0" u="none" strike="noStrike" cap="none">
              <a:solidFill>
                <a:schemeClr val="dk1"/>
              </a:solidFill>
              <a:latin typeface="Times New Roman"/>
              <a:ea typeface="Times New Roman"/>
              <a:cs typeface="Times New Roman"/>
              <a:sym typeface="Times New Roman"/>
            </a:endParaRPr>
          </a:p>
        </p:txBody>
      </p:sp>
      <p:sp>
        <p:nvSpPr>
          <p:cNvPr id="235" name="Google Shape;235;p21"/>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20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39"/>
        <p:cNvGrpSpPr/>
        <p:nvPr/>
      </p:nvGrpSpPr>
      <p:grpSpPr>
        <a:xfrm>
          <a:off x="0" y="0"/>
          <a:ext cx="0" cy="0"/>
          <a:chOff x="0" y="0"/>
          <a:chExt cx="0" cy="0"/>
        </a:xfrm>
      </p:grpSpPr>
      <p:sp>
        <p:nvSpPr>
          <p:cNvPr id="240" name="Google Shape;240;p22"/>
          <p:cNvSpPr txBox="1"/>
          <p:nvPr/>
        </p:nvSpPr>
        <p:spPr>
          <a:xfrm>
            <a:off x="593547" y="406399"/>
            <a:ext cx="340995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4-bit Multiplier using 2-bit Multiplier :</a:t>
            </a:r>
            <a:endParaRPr sz="1600" b="0" i="0" u="none" strike="noStrike" cap="none">
              <a:solidFill>
                <a:schemeClr val="dk1"/>
              </a:solidFill>
              <a:latin typeface="Times New Roman"/>
              <a:ea typeface="Times New Roman"/>
              <a:cs typeface="Times New Roman"/>
              <a:sym typeface="Times New Roman"/>
            </a:endParaRPr>
          </a:p>
        </p:txBody>
      </p:sp>
      <p:pic>
        <p:nvPicPr>
          <p:cNvPr id="241" name="Google Shape;241;p22"/>
          <p:cNvPicPr preferRelativeResize="0"/>
          <p:nvPr/>
        </p:nvPicPr>
        <p:blipFill rotWithShape="1">
          <a:blip r:embed="rId3">
            <a:alphaModFix/>
          </a:blip>
          <a:srcRect b="20727"/>
          <a:stretch/>
        </p:blipFill>
        <p:spPr>
          <a:xfrm>
            <a:off x="682200" y="822150"/>
            <a:ext cx="7779600" cy="3483450"/>
          </a:xfrm>
          <a:prstGeom prst="rect">
            <a:avLst/>
          </a:prstGeom>
          <a:noFill/>
          <a:ln>
            <a:noFill/>
          </a:ln>
        </p:spPr>
      </p:pic>
      <p:sp>
        <p:nvSpPr>
          <p:cNvPr id="242" name="Google Shape;242;p22"/>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21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46"/>
        <p:cNvGrpSpPr/>
        <p:nvPr/>
      </p:nvGrpSpPr>
      <p:grpSpPr>
        <a:xfrm>
          <a:off x="0" y="0"/>
          <a:ext cx="0" cy="0"/>
          <a:chOff x="0" y="0"/>
          <a:chExt cx="0" cy="0"/>
        </a:xfrm>
      </p:grpSpPr>
      <p:sp>
        <p:nvSpPr>
          <p:cNvPr id="248" name="Google Shape;248;p23"/>
          <p:cNvSpPr txBox="1"/>
          <p:nvPr/>
        </p:nvSpPr>
        <p:spPr>
          <a:xfrm>
            <a:off x="203899" y="303371"/>
            <a:ext cx="3452114"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Wave Form of 4-bit Multiplier :</a:t>
            </a:r>
            <a:endParaRPr sz="1800" b="0" i="0" u="none" strike="noStrike" cap="none" dirty="0">
              <a:solidFill>
                <a:schemeClr val="dk1"/>
              </a:solidFill>
              <a:latin typeface="Times New Roman"/>
              <a:ea typeface="Times New Roman"/>
              <a:cs typeface="Times New Roman"/>
              <a:sym typeface="Times New Roman"/>
            </a:endParaRPr>
          </a:p>
        </p:txBody>
      </p:sp>
      <p:sp>
        <p:nvSpPr>
          <p:cNvPr id="249" name="Google Shape;249;p23"/>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22</a:t>
            </a:r>
            <a:endParaRPr/>
          </a:p>
        </p:txBody>
      </p:sp>
      <p:pic>
        <p:nvPicPr>
          <p:cNvPr id="2" name="Picture 1">
            <a:extLst>
              <a:ext uri="{FF2B5EF4-FFF2-40B4-BE49-F238E27FC236}">
                <a16:creationId xmlns:a16="http://schemas.microsoft.com/office/drawing/2014/main" id="{AEC77AE9-E76B-B27D-68A5-EFD65C2D2472}"/>
              </a:ext>
            </a:extLst>
          </p:cNvPr>
          <p:cNvPicPr>
            <a:picLocks noChangeAspect="1"/>
          </p:cNvPicPr>
          <p:nvPr/>
        </p:nvPicPr>
        <p:blipFill rotWithShape="1">
          <a:blip r:embed="rId3"/>
          <a:srcRect b="23333"/>
          <a:stretch/>
        </p:blipFill>
        <p:spPr>
          <a:xfrm>
            <a:off x="203899" y="771525"/>
            <a:ext cx="8390033" cy="36004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sp>
        <p:nvSpPr>
          <p:cNvPr id="254" name="Google Shape;254;p24"/>
          <p:cNvSpPr txBox="1"/>
          <p:nvPr/>
        </p:nvSpPr>
        <p:spPr>
          <a:xfrm>
            <a:off x="651154" y="294843"/>
            <a:ext cx="3803015"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8 bit Multiplier using 4-bit Multiplier :</a:t>
            </a:r>
            <a:endParaRPr sz="1800" b="0" i="0" u="none" strike="noStrike" cap="none">
              <a:solidFill>
                <a:schemeClr val="dk1"/>
              </a:solidFill>
              <a:latin typeface="Times New Roman"/>
              <a:ea typeface="Times New Roman"/>
              <a:cs typeface="Times New Roman"/>
              <a:sym typeface="Times New Roman"/>
            </a:endParaRPr>
          </a:p>
        </p:txBody>
      </p:sp>
      <p:pic>
        <p:nvPicPr>
          <p:cNvPr id="255" name="Google Shape;255;p24"/>
          <p:cNvPicPr preferRelativeResize="0"/>
          <p:nvPr/>
        </p:nvPicPr>
        <p:blipFill rotWithShape="1">
          <a:blip r:embed="rId3">
            <a:alphaModFix/>
          </a:blip>
          <a:srcRect b="19057"/>
          <a:stretch/>
        </p:blipFill>
        <p:spPr>
          <a:xfrm>
            <a:off x="715954" y="806400"/>
            <a:ext cx="7909646" cy="3902400"/>
          </a:xfrm>
          <a:prstGeom prst="rect">
            <a:avLst/>
          </a:prstGeom>
          <a:noFill/>
          <a:ln>
            <a:noFill/>
          </a:ln>
        </p:spPr>
      </p:pic>
      <p:sp>
        <p:nvSpPr>
          <p:cNvPr id="256" name="Google Shape;256;p24"/>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23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60"/>
        <p:cNvGrpSpPr/>
        <p:nvPr/>
      </p:nvGrpSpPr>
      <p:grpSpPr>
        <a:xfrm>
          <a:off x="0" y="0"/>
          <a:ext cx="0" cy="0"/>
          <a:chOff x="0" y="0"/>
          <a:chExt cx="0" cy="0"/>
        </a:xfrm>
      </p:grpSpPr>
      <p:sp>
        <p:nvSpPr>
          <p:cNvPr id="261" name="Google Shape;261;p25"/>
          <p:cNvSpPr txBox="1"/>
          <p:nvPr/>
        </p:nvSpPr>
        <p:spPr>
          <a:xfrm>
            <a:off x="417774" y="303335"/>
            <a:ext cx="3403996"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Wave Form of 8bit Multiplier :</a:t>
            </a:r>
            <a:endParaRPr sz="1800" b="0" i="0" u="none" strike="noStrike" cap="none">
              <a:solidFill>
                <a:schemeClr val="dk1"/>
              </a:solidFill>
              <a:latin typeface="Times New Roman"/>
              <a:ea typeface="Times New Roman"/>
              <a:cs typeface="Times New Roman"/>
              <a:sym typeface="Times New Roman"/>
            </a:endParaRPr>
          </a:p>
        </p:txBody>
      </p:sp>
      <p:pic>
        <p:nvPicPr>
          <p:cNvPr id="262" name="Google Shape;262;p25"/>
          <p:cNvPicPr preferRelativeResize="0"/>
          <p:nvPr/>
        </p:nvPicPr>
        <p:blipFill rotWithShape="1">
          <a:blip r:embed="rId3">
            <a:alphaModFix/>
          </a:blip>
          <a:srcRect b="21640"/>
          <a:stretch/>
        </p:blipFill>
        <p:spPr>
          <a:xfrm>
            <a:off x="417774" y="740559"/>
            <a:ext cx="8308451" cy="3949428"/>
          </a:xfrm>
          <a:prstGeom prst="rect">
            <a:avLst/>
          </a:prstGeom>
          <a:noFill/>
          <a:ln>
            <a:noFill/>
          </a:ln>
        </p:spPr>
      </p:pic>
      <p:sp>
        <p:nvSpPr>
          <p:cNvPr id="263" name="Google Shape;263;p25"/>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67"/>
        <p:cNvGrpSpPr/>
        <p:nvPr/>
      </p:nvGrpSpPr>
      <p:grpSpPr>
        <a:xfrm>
          <a:off x="0" y="0"/>
          <a:ext cx="0" cy="0"/>
          <a:chOff x="0" y="0"/>
          <a:chExt cx="0" cy="0"/>
        </a:xfrm>
      </p:grpSpPr>
      <p:sp>
        <p:nvSpPr>
          <p:cNvPr id="268" name="Google Shape;268;p26"/>
          <p:cNvSpPr txBox="1"/>
          <p:nvPr/>
        </p:nvSpPr>
        <p:spPr>
          <a:xfrm>
            <a:off x="356412" y="221996"/>
            <a:ext cx="3916679"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16 bit Multiplier using 8-bit Multiplier :</a:t>
            </a:r>
            <a:endParaRPr sz="1800" b="0" i="0" u="none" strike="noStrike" cap="none">
              <a:solidFill>
                <a:schemeClr val="dk1"/>
              </a:solidFill>
              <a:latin typeface="Times New Roman"/>
              <a:ea typeface="Times New Roman"/>
              <a:cs typeface="Times New Roman"/>
              <a:sym typeface="Times New Roman"/>
            </a:endParaRPr>
          </a:p>
        </p:txBody>
      </p:sp>
      <p:pic>
        <p:nvPicPr>
          <p:cNvPr id="269" name="Google Shape;269;p26"/>
          <p:cNvPicPr preferRelativeResize="0"/>
          <p:nvPr/>
        </p:nvPicPr>
        <p:blipFill rotWithShape="1">
          <a:blip r:embed="rId3">
            <a:alphaModFix/>
          </a:blip>
          <a:srcRect b="20592"/>
          <a:stretch/>
        </p:blipFill>
        <p:spPr>
          <a:xfrm>
            <a:off x="356412" y="789750"/>
            <a:ext cx="8247588" cy="3739050"/>
          </a:xfrm>
          <a:prstGeom prst="rect">
            <a:avLst/>
          </a:prstGeom>
          <a:noFill/>
          <a:ln>
            <a:noFill/>
          </a:ln>
        </p:spPr>
      </p:pic>
      <p:sp>
        <p:nvSpPr>
          <p:cNvPr id="270" name="Google Shape;270;p26"/>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25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sp>
        <p:nvSpPr>
          <p:cNvPr id="275" name="Google Shape;275;p27"/>
          <p:cNvSpPr txBox="1">
            <a:spLocks noGrp="1"/>
          </p:cNvSpPr>
          <p:nvPr>
            <p:ph type="title"/>
          </p:nvPr>
        </p:nvSpPr>
        <p:spPr>
          <a:xfrm>
            <a:off x="353392" y="306017"/>
            <a:ext cx="3383400" cy="32130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2000" b="1" dirty="0">
                <a:latin typeface="Times New Roman"/>
                <a:ea typeface="Times New Roman"/>
                <a:cs typeface="Times New Roman"/>
                <a:sym typeface="Times New Roman"/>
              </a:rPr>
              <a:t>Waveform of 16 bit Multiplier:</a:t>
            </a:r>
            <a:endParaRPr sz="2000" dirty="0">
              <a:latin typeface="Times New Roman"/>
              <a:ea typeface="Times New Roman"/>
              <a:cs typeface="Times New Roman"/>
              <a:sym typeface="Times New Roman"/>
            </a:endParaRPr>
          </a:p>
        </p:txBody>
      </p:sp>
      <p:sp>
        <p:nvSpPr>
          <p:cNvPr id="277" name="Google Shape;277;p27"/>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800"/>
              <a:buNone/>
            </a:pPr>
            <a:fld id="{00000000-1234-1234-1234-123412341234}" type="slidenum">
              <a:rPr lang="en-US"/>
              <a:t>27</a:t>
            </a:fld>
            <a:endParaRPr sz="1800">
              <a:latin typeface="Calibri"/>
              <a:ea typeface="Calibri"/>
              <a:cs typeface="Calibri"/>
              <a:sym typeface="Calibri"/>
            </a:endParaRPr>
          </a:p>
        </p:txBody>
      </p:sp>
      <p:sp>
        <p:nvSpPr>
          <p:cNvPr id="278" name="Google Shape;278;p27"/>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Batch No. 10</a:t>
            </a:r>
            <a:endParaRPr/>
          </a:p>
        </p:txBody>
      </p:sp>
      <p:pic>
        <p:nvPicPr>
          <p:cNvPr id="2" name="Picture 1">
            <a:extLst>
              <a:ext uri="{FF2B5EF4-FFF2-40B4-BE49-F238E27FC236}">
                <a16:creationId xmlns:a16="http://schemas.microsoft.com/office/drawing/2014/main" id="{D3A30700-E519-ECC3-4E1C-274B6887B1E4}"/>
              </a:ext>
            </a:extLst>
          </p:cNvPr>
          <p:cNvPicPr>
            <a:picLocks noChangeAspect="1"/>
          </p:cNvPicPr>
          <p:nvPr/>
        </p:nvPicPr>
        <p:blipFill rotWithShape="1">
          <a:blip r:embed="rId3"/>
          <a:srcRect b="25000"/>
          <a:stretch/>
        </p:blipFill>
        <p:spPr>
          <a:xfrm>
            <a:off x="353391" y="776573"/>
            <a:ext cx="8333409" cy="38576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82"/>
        <p:cNvGrpSpPr/>
        <p:nvPr/>
      </p:nvGrpSpPr>
      <p:grpSpPr>
        <a:xfrm>
          <a:off x="0" y="0"/>
          <a:ext cx="0" cy="0"/>
          <a:chOff x="0" y="0"/>
          <a:chExt cx="0" cy="0"/>
        </a:xfrm>
      </p:grpSpPr>
      <p:sp>
        <p:nvSpPr>
          <p:cNvPr id="283" name="Google Shape;283;p28"/>
          <p:cNvSpPr txBox="1">
            <a:spLocks noGrp="1"/>
          </p:cNvSpPr>
          <p:nvPr>
            <p:ph type="title"/>
          </p:nvPr>
        </p:nvSpPr>
        <p:spPr>
          <a:xfrm>
            <a:off x="786927" y="381826"/>
            <a:ext cx="4412100" cy="32130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2000" b="1">
                <a:latin typeface="Times New Roman"/>
                <a:ea typeface="Times New Roman"/>
                <a:cs typeface="Times New Roman"/>
                <a:sym typeface="Times New Roman"/>
              </a:rPr>
              <a:t>32 bit Multiplier using 16-bit Multiplier:</a:t>
            </a:r>
            <a:endParaRPr sz="2000">
              <a:latin typeface="Times New Roman"/>
              <a:ea typeface="Times New Roman"/>
              <a:cs typeface="Times New Roman"/>
              <a:sym typeface="Times New Roman"/>
            </a:endParaRPr>
          </a:p>
        </p:txBody>
      </p:sp>
      <p:sp>
        <p:nvSpPr>
          <p:cNvPr id="284" name="Google Shape;284;p2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800"/>
              <a:buNone/>
            </a:pPr>
            <a:fld id="{00000000-1234-1234-1234-123412341234}" type="slidenum">
              <a:rPr lang="en-US"/>
              <a:t>28</a:t>
            </a:fld>
            <a:endParaRPr sz="1800">
              <a:latin typeface="Calibri"/>
              <a:ea typeface="Calibri"/>
              <a:cs typeface="Calibri"/>
              <a:sym typeface="Calibri"/>
            </a:endParaRPr>
          </a:p>
        </p:txBody>
      </p:sp>
      <p:sp>
        <p:nvSpPr>
          <p:cNvPr id="285" name="Google Shape;285;p2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Batch No. 10</a:t>
            </a:r>
            <a:endParaRPr/>
          </a:p>
        </p:txBody>
      </p:sp>
      <p:pic>
        <p:nvPicPr>
          <p:cNvPr id="286" name="Google Shape;286;p28"/>
          <p:cNvPicPr preferRelativeResize="0"/>
          <p:nvPr/>
        </p:nvPicPr>
        <p:blipFill rotWithShape="1">
          <a:blip r:embed="rId3">
            <a:alphaModFix/>
          </a:blip>
          <a:srcRect b="19968"/>
          <a:stretch/>
        </p:blipFill>
        <p:spPr>
          <a:xfrm>
            <a:off x="446400" y="794655"/>
            <a:ext cx="8240400" cy="37827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9"/>
          <p:cNvSpPr txBox="1"/>
          <p:nvPr/>
        </p:nvSpPr>
        <p:spPr>
          <a:xfrm>
            <a:off x="619294" y="293878"/>
            <a:ext cx="4174162"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RTL Schematic of 32-bit Multiplier:</a:t>
            </a:r>
            <a:endParaRPr sz="1800" b="0" i="0" u="none" strike="noStrike" cap="none">
              <a:solidFill>
                <a:schemeClr val="dk1"/>
              </a:solidFill>
              <a:latin typeface="Times New Roman"/>
              <a:ea typeface="Times New Roman"/>
              <a:cs typeface="Times New Roman"/>
              <a:sym typeface="Times New Roman"/>
            </a:endParaRPr>
          </a:p>
        </p:txBody>
      </p:sp>
      <p:pic>
        <p:nvPicPr>
          <p:cNvPr id="292" name="Google Shape;292;p29"/>
          <p:cNvPicPr preferRelativeResize="0"/>
          <p:nvPr/>
        </p:nvPicPr>
        <p:blipFill rotWithShape="1">
          <a:blip r:embed="rId3">
            <a:alphaModFix/>
          </a:blip>
          <a:srcRect b="18840"/>
          <a:stretch/>
        </p:blipFill>
        <p:spPr>
          <a:xfrm>
            <a:off x="644400" y="687825"/>
            <a:ext cx="7855200" cy="3767850"/>
          </a:xfrm>
          <a:prstGeom prst="rect">
            <a:avLst/>
          </a:prstGeom>
          <a:noFill/>
          <a:ln>
            <a:noFill/>
          </a:ln>
        </p:spPr>
      </p:pic>
      <p:sp>
        <p:nvSpPr>
          <p:cNvPr id="293" name="Google Shape;293;p29"/>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28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446023" y="463118"/>
            <a:ext cx="1556385" cy="331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2000" b="1">
                <a:latin typeface="Times New Roman"/>
                <a:ea typeface="Times New Roman"/>
                <a:cs typeface="Times New Roman"/>
                <a:sym typeface="Times New Roman"/>
              </a:rPr>
              <a:t>ABSTRACT :</a:t>
            </a:r>
            <a:endParaRPr sz="2000">
              <a:latin typeface="Times New Roman"/>
              <a:ea typeface="Times New Roman"/>
              <a:cs typeface="Times New Roman"/>
              <a:sym typeface="Times New Roman"/>
            </a:endParaRPr>
          </a:p>
        </p:txBody>
      </p:sp>
      <p:sp>
        <p:nvSpPr>
          <p:cNvPr id="61" name="Google Shape;61;p3"/>
          <p:cNvSpPr txBox="1"/>
          <p:nvPr/>
        </p:nvSpPr>
        <p:spPr>
          <a:xfrm>
            <a:off x="446025" y="889250"/>
            <a:ext cx="8326200" cy="3275235"/>
          </a:xfrm>
          <a:prstGeom prst="rect">
            <a:avLst/>
          </a:prstGeom>
          <a:noFill/>
          <a:ln>
            <a:noFill/>
          </a:ln>
        </p:spPr>
        <p:txBody>
          <a:bodyPr spcFirstLastPara="1" wrap="square" lIns="0" tIns="33000" rIns="0" bIns="0" anchor="t" anchorCtr="0">
            <a:spAutoFit/>
          </a:bodyPr>
          <a:lstStyle/>
          <a:p>
            <a:pPr marL="12700" marR="201295" lvl="0" indent="0" algn="just" rtl="0">
              <a:lnSpc>
                <a:spcPct val="100000"/>
              </a:lnSpc>
              <a:spcBef>
                <a:spcPts val="0"/>
              </a:spcBef>
              <a:spcAft>
                <a:spcPts val="0"/>
              </a:spcAft>
              <a:buClr>
                <a:srgbClr val="000000"/>
              </a:buClr>
              <a:buSzPts val="1200"/>
              <a:buFont typeface="Arial"/>
              <a:buNone/>
            </a:pPr>
            <a:r>
              <a:rPr lang="en-US" sz="1200" b="0" i="0" u="none" strike="noStrike" cap="none" dirty="0">
                <a:solidFill>
                  <a:srgbClr val="0D0D0D"/>
                </a:solidFill>
                <a:highlight>
                  <a:srgbClr val="FFFFFF"/>
                </a:highlight>
                <a:latin typeface="Times New Roman"/>
                <a:ea typeface="Times New Roman"/>
                <a:cs typeface="Times New Roman"/>
                <a:sym typeface="Times New Roman"/>
              </a:rPr>
              <a:t>The delay required for operations in electronic products needs to be minimized to ensure reliable performance.</a:t>
            </a:r>
            <a:r>
              <a:rPr lang="en-US" sz="1200" b="0" i="0" u="none" strike="noStrike" cap="none" dirty="0">
                <a:solidFill>
                  <a:schemeClr val="dk1"/>
                </a:solidFill>
                <a:latin typeface="Times New Roman"/>
                <a:ea typeface="Times New Roman"/>
                <a:cs typeface="Times New Roman"/>
                <a:sym typeface="Times New Roman"/>
              </a:rPr>
              <a:t> Design of  multipliers with lesser delay and increased throughput will lead the systems to operate with high  speed. The design of  traditional digital circuits relies on fundamental computational techniques that entail gate delays during logic operations.  This design mitigates such delay in computations by minimizing them. By exploiting the inherent reversibility of the logic  gates, the design aims to mitigate energy dissipation and enhance computational efficiency. Leveraging reversible logic not  only facilitates the multiplication process but also enables the retrieval of original operands from the product, thus ensuring  information preservation.</a:t>
            </a:r>
            <a:endParaRPr sz="1200" b="0" i="0" u="none" strike="noStrike" cap="none" dirty="0">
              <a:solidFill>
                <a:schemeClr val="dk1"/>
              </a:solidFill>
              <a:latin typeface="Times New Roman"/>
              <a:ea typeface="Times New Roman"/>
              <a:cs typeface="Times New Roman"/>
              <a:sym typeface="Times New Roman"/>
            </a:endParaRPr>
          </a:p>
          <a:p>
            <a:pPr marL="12700" marR="88265" lvl="0" indent="0" algn="just" rtl="0">
              <a:lnSpc>
                <a:spcPct val="100000"/>
              </a:lnSpc>
              <a:spcBef>
                <a:spcPts val="80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Floating point multiplication is a common operation in advance Digital Signal Processing (DSP) application. This design  proposes a 32-bit Reversible Floating Point Multiplier using  reversible gates </a:t>
            </a:r>
            <a:r>
              <a:rPr lang="en-US" sz="1200" b="0" i="0" u="none" strike="noStrike" cap="none" dirty="0" err="1">
                <a:solidFill>
                  <a:schemeClr val="dk1"/>
                </a:solidFill>
                <a:latin typeface="Times New Roman"/>
                <a:ea typeface="Times New Roman"/>
                <a:cs typeface="Times New Roman"/>
                <a:sym typeface="Times New Roman"/>
              </a:rPr>
              <a:t>i.e</a:t>
            </a:r>
            <a:r>
              <a:rPr lang="en-US" sz="1200" b="0" i="0" u="none" strike="noStrike" cap="none" dirty="0">
                <a:solidFill>
                  <a:schemeClr val="dk1"/>
                </a:solidFill>
                <a:latin typeface="Times New Roman"/>
                <a:ea typeface="Times New Roman"/>
                <a:cs typeface="Times New Roman"/>
                <a:sym typeface="Times New Roman"/>
              </a:rPr>
              <a:t>; Feynman, Peres Gates. Throughout the design of this multiplier circuit, a crucial aspect to consider is its compatibility with the environment  and intended application. Furthermore, the circuit's feasibility is heavily influenced by design variation, which can cause  notable deviations in the output of digital circuits that are measurable and predictable. In this design proposed multiplier  performs multiplications with increased throughput by using minimal power. Implementation of the multiplier circuit is conducted using Xilinx technology, emphasizing practical applicability and  seamless integration into existing digital systems. By prioritizing efficiency, throughput, and delay, this project  aims to contribute to the advancement of digital signal processing capabilities in various domains. Ultimately, the  development of a versatile and high speed multiplier unit capable of handling both integer and floating-point arithmetic  operations concurrently will significantly enhance the efficiency and scalability of VLSI systems, catering to a wide range of  computational requirements across various applications domains.</a:t>
            </a:r>
            <a:endParaRPr sz="1200" b="0" i="0" u="none" strike="noStrike" cap="none" dirty="0">
              <a:solidFill>
                <a:schemeClr val="dk1"/>
              </a:solidFill>
              <a:latin typeface="Times New Roman"/>
              <a:ea typeface="Times New Roman"/>
              <a:cs typeface="Times New Roman"/>
              <a:sym typeface="Times New Roman"/>
            </a:endParaRPr>
          </a:p>
        </p:txBody>
      </p:sp>
      <p:sp>
        <p:nvSpPr>
          <p:cNvPr id="62" name="Google Shape;62;p3"/>
          <p:cNvSpPr txBox="1">
            <a:spLocks noGrp="1"/>
          </p:cNvSpPr>
          <p:nvPr>
            <p:ph type="ftr" idx="11"/>
          </p:nvPr>
        </p:nvSpPr>
        <p:spPr>
          <a:xfrm>
            <a:off x="2988310" y="4746460"/>
            <a:ext cx="2926080" cy="25717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Batch No. 10</a:t>
            </a:r>
            <a:endParaRPr/>
          </a:p>
        </p:txBody>
      </p:sp>
      <p:sp>
        <p:nvSpPr>
          <p:cNvPr id="63" name="Google Shape;63;p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800"/>
              <a:buNone/>
            </a:pPr>
            <a:fld id="{00000000-1234-1234-1234-123412341234}" type="slidenum">
              <a:rPr lang="en-US"/>
              <a:t>3</a:t>
            </a:fld>
            <a:endParaRPr sz="1800" b="0" i="0" u="none" strike="noStrike" cap="none">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97"/>
        <p:cNvGrpSpPr/>
        <p:nvPr/>
      </p:nvGrpSpPr>
      <p:grpSpPr>
        <a:xfrm>
          <a:off x="0" y="0"/>
          <a:ext cx="0" cy="0"/>
          <a:chOff x="0" y="0"/>
          <a:chExt cx="0" cy="0"/>
        </a:xfrm>
      </p:grpSpPr>
      <p:sp>
        <p:nvSpPr>
          <p:cNvPr id="299" name="Google Shape;299;p30"/>
          <p:cNvSpPr txBox="1"/>
          <p:nvPr/>
        </p:nvSpPr>
        <p:spPr>
          <a:xfrm>
            <a:off x="486257" y="394208"/>
            <a:ext cx="37877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Output waveform of 32-bit Multiplier:</a:t>
            </a:r>
            <a:endParaRPr sz="1800" b="0" i="0" u="none" strike="noStrike" cap="none">
              <a:solidFill>
                <a:schemeClr val="dk1"/>
              </a:solidFill>
              <a:latin typeface="Times New Roman"/>
              <a:ea typeface="Times New Roman"/>
              <a:cs typeface="Times New Roman"/>
              <a:sym typeface="Times New Roman"/>
            </a:endParaRPr>
          </a:p>
        </p:txBody>
      </p:sp>
      <p:sp>
        <p:nvSpPr>
          <p:cNvPr id="300" name="Google Shape;300;p30"/>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29</a:t>
            </a:r>
            <a:endParaRPr/>
          </a:p>
        </p:txBody>
      </p:sp>
      <p:pic>
        <p:nvPicPr>
          <p:cNvPr id="2" name="Picture 1">
            <a:extLst>
              <a:ext uri="{FF2B5EF4-FFF2-40B4-BE49-F238E27FC236}">
                <a16:creationId xmlns:a16="http://schemas.microsoft.com/office/drawing/2014/main" id="{177C34A5-757F-BB09-E6E6-FBEC192C8ECC}"/>
              </a:ext>
            </a:extLst>
          </p:cNvPr>
          <p:cNvPicPr>
            <a:picLocks noChangeAspect="1"/>
          </p:cNvPicPr>
          <p:nvPr/>
        </p:nvPicPr>
        <p:blipFill rotWithShape="1">
          <a:blip r:embed="rId3"/>
          <a:srcRect b="26528"/>
          <a:stretch/>
        </p:blipFill>
        <p:spPr>
          <a:xfrm>
            <a:off x="486256" y="771525"/>
            <a:ext cx="8193399" cy="3886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32"/>
          <p:cNvSpPr txBox="1"/>
          <p:nvPr/>
        </p:nvSpPr>
        <p:spPr>
          <a:xfrm>
            <a:off x="328976" y="0"/>
            <a:ext cx="4872900" cy="864000"/>
          </a:xfrm>
          <a:prstGeom prst="rect">
            <a:avLst/>
          </a:prstGeom>
          <a:noFill/>
          <a:ln>
            <a:noFill/>
          </a:ln>
        </p:spPr>
        <p:txBody>
          <a:bodyPr spcFirstLastPara="1" wrap="square" lIns="0" tIns="159375"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Times New Roman"/>
                <a:ea typeface="Times New Roman"/>
                <a:cs typeface="Times New Roman"/>
                <a:sym typeface="Times New Roman"/>
              </a:rPr>
              <a:t>FLOATING POINT MULTIPLIER</a:t>
            </a:r>
            <a:r>
              <a:rPr lang="en-US" sz="1800" b="1" i="0" u="none" strike="noStrike" cap="none">
                <a:solidFill>
                  <a:schemeClr val="dk1"/>
                </a:solidFill>
                <a:latin typeface="Times New Roman"/>
                <a:ea typeface="Times New Roman"/>
                <a:cs typeface="Times New Roman"/>
                <a:sym typeface="Times New Roman"/>
              </a:rPr>
              <a:t>:</a:t>
            </a:r>
            <a:endParaRPr sz="18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160"/>
              </a:spcBef>
              <a:spcAft>
                <a:spcPts val="0"/>
              </a:spcAft>
              <a:buClr>
                <a:srgbClr val="000000"/>
              </a:buClr>
              <a:buSzPts val="1400"/>
              <a:buFont typeface="Arial"/>
              <a:buNone/>
            </a:pPr>
            <a:r>
              <a:rPr lang="en-US" sz="1400" b="1" i="0" u="none" strike="noStrike" cap="none">
                <a:solidFill>
                  <a:schemeClr val="dk1"/>
                </a:solidFill>
                <a:latin typeface="Times New Roman"/>
                <a:ea typeface="Times New Roman"/>
                <a:cs typeface="Times New Roman"/>
                <a:sym typeface="Times New Roman"/>
              </a:rPr>
              <a:t>1.</a:t>
            </a:r>
            <a:r>
              <a:rPr lang="en-US" sz="1800" b="1" i="0" u="none" strike="noStrike" cap="none">
                <a:solidFill>
                  <a:schemeClr val="dk1"/>
                </a:solidFill>
                <a:latin typeface="Times New Roman"/>
                <a:ea typeface="Times New Roman"/>
                <a:cs typeface="Times New Roman"/>
                <a:sym typeface="Times New Roman"/>
              </a:rPr>
              <a:t>Sign Bit:</a:t>
            </a:r>
            <a:endParaRPr sz="1800" b="1" i="0" u="none" strike="noStrike" cap="none">
              <a:solidFill>
                <a:schemeClr val="dk1"/>
              </a:solidFill>
              <a:latin typeface="Times New Roman"/>
              <a:ea typeface="Times New Roman"/>
              <a:cs typeface="Times New Roman"/>
              <a:sym typeface="Times New Roman"/>
            </a:endParaRPr>
          </a:p>
        </p:txBody>
      </p:sp>
      <p:sp>
        <p:nvSpPr>
          <p:cNvPr id="307" name="Google Shape;307;p32"/>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30</a:t>
            </a:r>
            <a:endParaRPr/>
          </a:p>
        </p:txBody>
      </p:sp>
      <p:pic>
        <p:nvPicPr>
          <p:cNvPr id="2" name="Picture 1">
            <a:extLst>
              <a:ext uri="{FF2B5EF4-FFF2-40B4-BE49-F238E27FC236}">
                <a16:creationId xmlns:a16="http://schemas.microsoft.com/office/drawing/2014/main" id="{744DB07A-7A62-7D1E-E67D-7672A364EFB5}"/>
              </a:ext>
            </a:extLst>
          </p:cNvPr>
          <p:cNvPicPr>
            <a:picLocks noChangeAspect="1"/>
          </p:cNvPicPr>
          <p:nvPr/>
        </p:nvPicPr>
        <p:blipFill rotWithShape="1">
          <a:blip r:embed="rId3"/>
          <a:srcRect r="6640" b="21528"/>
          <a:stretch/>
        </p:blipFill>
        <p:spPr>
          <a:xfrm>
            <a:off x="421481" y="971550"/>
            <a:ext cx="7829550" cy="352524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18"/>
        <p:cNvGrpSpPr/>
        <p:nvPr/>
      </p:nvGrpSpPr>
      <p:grpSpPr>
        <a:xfrm>
          <a:off x="0" y="0"/>
          <a:ext cx="0" cy="0"/>
          <a:chOff x="0" y="0"/>
          <a:chExt cx="0" cy="0"/>
        </a:xfrm>
      </p:grpSpPr>
      <p:sp>
        <p:nvSpPr>
          <p:cNvPr id="319" name="Google Shape;319;p34"/>
          <p:cNvSpPr txBox="1"/>
          <p:nvPr/>
        </p:nvSpPr>
        <p:spPr>
          <a:xfrm>
            <a:off x="214375" y="211073"/>
            <a:ext cx="2763520" cy="521334"/>
          </a:xfrm>
          <a:prstGeom prst="rect">
            <a:avLst/>
          </a:prstGeom>
          <a:noFill/>
          <a:ln>
            <a:noFill/>
          </a:ln>
        </p:spPr>
        <p:txBody>
          <a:bodyPr spcFirstLastPara="1" wrap="square" lIns="0" tIns="12700" rIns="0" bIns="0" anchor="t" anchorCtr="0">
            <a:spAutoFit/>
          </a:bodyPr>
          <a:lstStyle/>
          <a:p>
            <a:pPr marL="76835" marR="0" lvl="0" indent="0" algn="l" rtl="0">
              <a:lnSpc>
                <a:spcPct val="108333"/>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2.Adding Exponents:</a:t>
            </a:r>
            <a:endParaRPr sz="1800" b="0" i="0" u="none" strike="noStrike" cap="none">
              <a:solidFill>
                <a:schemeClr val="dk1"/>
              </a:solidFill>
              <a:latin typeface="Times New Roman"/>
              <a:ea typeface="Times New Roman"/>
              <a:cs typeface="Times New Roman"/>
              <a:sym typeface="Times New Roman"/>
            </a:endParaRPr>
          </a:p>
          <a:p>
            <a:pPr marL="12700" marR="0" lvl="0" indent="0" algn="l" rtl="0">
              <a:lnSpc>
                <a:spcPct val="108333"/>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Full adder using half adder:</a:t>
            </a:r>
            <a:endParaRPr sz="1800" b="0" i="0" u="none" strike="noStrike" cap="none">
              <a:solidFill>
                <a:schemeClr val="dk1"/>
              </a:solidFill>
              <a:latin typeface="Times New Roman"/>
              <a:ea typeface="Times New Roman"/>
              <a:cs typeface="Times New Roman"/>
              <a:sym typeface="Times New Roman"/>
            </a:endParaRPr>
          </a:p>
        </p:txBody>
      </p:sp>
      <p:pic>
        <p:nvPicPr>
          <p:cNvPr id="320" name="Google Shape;320;p34"/>
          <p:cNvPicPr preferRelativeResize="0"/>
          <p:nvPr/>
        </p:nvPicPr>
        <p:blipFill rotWithShape="1">
          <a:blip r:embed="rId3">
            <a:alphaModFix/>
          </a:blip>
          <a:srcRect r="8270" b="7631"/>
          <a:stretch/>
        </p:blipFill>
        <p:spPr>
          <a:xfrm>
            <a:off x="385200" y="933727"/>
            <a:ext cx="8010000" cy="3839873"/>
          </a:xfrm>
          <a:prstGeom prst="rect">
            <a:avLst/>
          </a:prstGeom>
          <a:noFill/>
          <a:ln>
            <a:noFill/>
          </a:ln>
        </p:spPr>
      </p:pic>
      <p:sp>
        <p:nvSpPr>
          <p:cNvPr id="321" name="Google Shape;321;p34"/>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32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25"/>
        <p:cNvGrpSpPr/>
        <p:nvPr/>
      </p:nvGrpSpPr>
      <p:grpSpPr>
        <a:xfrm>
          <a:off x="0" y="0"/>
          <a:ext cx="0" cy="0"/>
          <a:chOff x="0" y="0"/>
          <a:chExt cx="0" cy="0"/>
        </a:xfrm>
      </p:grpSpPr>
      <p:sp>
        <p:nvSpPr>
          <p:cNvPr id="327" name="Google Shape;327;p35"/>
          <p:cNvSpPr txBox="1"/>
          <p:nvPr/>
        </p:nvSpPr>
        <p:spPr>
          <a:xfrm>
            <a:off x="500277" y="225297"/>
            <a:ext cx="4443197"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Waveform of Full adder using half adder:</a:t>
            </a:r>
            <a:endParaRPr sz="1800" b="0" i="0" u="none" strike="noStrike" cap="none">
              <a:solidFill>
                <a:schemeClr val="dk1"/>
              </a:solidFill>
              <a:latin typeface="Times New Roman"/>
              <a:ea typeface="Times New Roman"/>
              <a:cs typeface="Times New Roman"/>
              <a:sym typeface="Times New Roman"/>
            </a:endParaRPr>
          </a:p>
        </p:txBody>
      </p:sp>
      <p:sp>
        <p:nvSpPr>
          <p:cNvPr id="328" name="Google Shape;328;p35"/>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33</a:t>
            </a:r>
            <a:endParaRPr/>
          </a:p>
        </p:txBody>
      </p:sp>
      <p:pic>
        <p:nvPicPr>
          <p:cNvPr id="2" name="Picture 1">
            <a:extLst>
              <a:ext uri="{FF2B5EF4-FFF2-40B4-BE49-F238E27FC236}">
                <a16:creationId xmlns:a16="http://schemas.microsoft.com/office/drawing/2014/main" id="{9CFCCBF9-8D48-2DE1-5884-CC765C6B66BF}"/>
              </a:ext>
            </a:extLst>
          </p:cNvPr>
          <p:cNvPicPr>
            <a:picLocks noChangeAspect="1"/>
          </p:cNvPicPr>
          <p:nvPr/>
        </p:nvPicPr>
        <p:blipFill rotWithShape="1">
          <a:blip r:embed="rId3"/>
          <a:srcRect b="26111"/>
          <a:stretch/>
        </p:blipFill>
        <p:spPr>
          <a:xfrm>
            <a:off x="560784" y="671512"/>
            <a:ext cx="7918847" cy="38004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32"/>
        <p:cNvGrpSpPr/>
        <p:nvPr/>
      </p:nvGrpSpPr>
      <p:grpSpPr>
        <a:xfrm>
          <a:off x="0" y="0"/>
          <a:ext cx="0" cy="0"/>
          <a:chOff x="0" y="0"/>
          <a:chExt cx="0" cy="0"/>
        </a:xfrm>
      </p:grpSpPr>
      <p:sp>
        <p:nvSpPr>
          <p:cNvPr id="333" name="Google Shape;333;p36"/>
          <p:cNvSpPr txBox="1"/>
          <p:nvPr/>
        </p:nvSpPr>
        <p:spPr>
          <a:xfrm>
            <a:off x="342429" y="146907"/>
            <a:ext cx="2765102"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8bit Ripple Carry Adder:</a:t>
            </a:r>
            <a:endParaRPr sz="1800" b="0" i="0" u="none" strike="noStrike" cap="none">
              <a:solidFill>
                <a:schemeClr val="dk1"/>
              </a:solidFill>
              <a:latin typeface="Times New Roman"/>
              <a:ea typeface="Times New Roman"/>
              <a:cs typeface="Times New Roman"/>
              <a:sym typeface="Times New Roman"/>
            </a:endParaRPr>
          </a:p>
        </p:txBody>
      </p:sp>
      <p:pic>
        <p:nvPicPr>
          <p:cNvPr id="334" name="Google Shape;334;p36"/>
          <p:cNvPicPr preferRelativeResize="0"/>
          <p:nvPr/>
        </p:nvPicPr>
        <p:blipFill rotWithShape="1">
          <a:blip r:embed="rId3">
            <a:alphaModFix/>
          </a:blip>
          <a:srcRect b="9625"/>
          <a:stretch/>
        </p:blipFill>
        <p:spPr>
          <a:xfrm>
            <a:off x="367199" y="669600"/>
            <a:ext cx="8409601" cy="3650400"/>
          </a:xfrm>
          <a:prstGeom prst="rect">
            <a:avLst/>
          </a:prstGeom>
          <a:noFill/>
          <a:ln>
            <a:noFill/>
          </a:ln>
        </p:spPr>
      </p:pic>
      <p:sp>
        <p:nvSpPr>
          <p:cNvPr id="335" name="Google Shape;335;p36"/>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34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46"/>
        <p:cNvGrpSpPr/>
        <p:nvPr/>
      </p:nvGrpSpPr>
      <p:grpSpPr>
        <a:xfrm>
          <a:off x="0" y="0"/>
          <a:ext cx="0" cy="0"/>
          <a:chOff x="0" y="0"/>
          <a:chExt cx="0" cy="0"/>
        </a:xfrm>
      </p:grpSpPr>
      <p:sp>
        <p:nvSpPr>
          <p:cNvPr id="347" name="Google Shape;347;p38"/>
          <p:cNvSpPr txBox="1"/>
          <p:nvPr/>
        </p:nvSpPr>
        <p:spPr>
          <a:xfrm>
            <a:off x="250342" y="149097"/>
            <a:ext cx="22675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3.Subtracting the Bias:</a:t>
            </a:r>
            <a:endParaRPr sz="1800" b="0" i="0" u="none" strike="noStrike" cap="none">
              <a:solidFill>
                <a:schemeClr val="dk1"/>
              </a:solidFill>
              <a:latin typeface="Times New Roman"/>
              <a:ea typeface="Times New Roman"/>
              <a:cs typeface="Times New Roman"/>
              <a:sym typeface="Times New Roman"/>
            </a:endParaRPr>
          </a:p>
        </p:txBody>
      </p:sp>
      <p:pic>
        <p:nvPicPr>
          <p:cNvPr id="348" name="Google Shape;348;p38"/>
          <p:cNvPicPr preferRelativeResize="0"/>
          <p:nvPr/>
        </p:nvPicPr>
        <p:blipFill rotWithShape="1">
          <a:blip r:embed="rId3">
            <a:alphaModFix/>
          </a:blip>
          <a:srcRect b="13953"/>
          <a:stretch/>
        </p:blipFill>
        <p:spPr>
          <a:xfrm>
            <a:off x="250342" y="634647"/>
            <a:ext cx="8461658" cy="3865353"/>
          </a:xfrm>
          <a:prstGeom prst="rect">
            <a:avLst/>
          </a:prstGeom>
          <a:noFill/>
          <a:ln>
            <a:noFill/>
          </a:ln>
        </p:spPr>
      </p:pic>
      <p:sp>
        <p:nvSpPr>
          <p:cNvPr id="349" name="Google Shape;349;p38"/>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36</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53"/>
        <p:cNvGrpSpPr/>
        <p:nvPr/>
      </p:nvGrpSpPr>
      <p:grpSpPr>
        <a:xfrm>
          <a:off x="0" y="0"/>
          <a:ext cx="0" cy="0"/>
          <a:chOff x="0" y="0"/>
          <a:chExt cx="0" cy="0"/>
        </a:xfrm>
      </p:grpSpPr>
      <p:sp>
        <p:nvSpPr>
          <p:cNvPr id="354" name="Google Shape;354;p39"/>
          <p:cNvSpPr txBox="1"/>
          <p:nvPr/>
        </p:nvSpPr>
        <p:spPr>
          <a:xfrm>
            <a:off x="557572" y="255850"/>
            <a:ext cx="3942300" cy="862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4.Multiplying the Mantissa:</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900"/>
              <a:buFont typeface="Arial"/>
              <a:buNone/>
            </a:pPr>
            <a:endParaRPr sz="1900" b="0" i="0" u="none" strike="noStrike" cap="none">
              <a:solidFill>
                <a:schemeClr val="dk1"/>
              </a:solidFill>
              <a:latin typeface="Times New Roman"/>
              <a:ea typeface="Times New Roman"/>
              <a:cs typeface="Times New Roman"/>
              <a:sym typeface="Times New Roman"/>
            </a:endParaRPr>
          </a:p>
          <a:p>
            <a:pPr marL="1270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(a) Block:</a:t>
            </a:r>
            <a:endParaRPr sz="1800" b="1" i="0" u="none" strike="noStrike" cap="none">
              <a:solidFill>
                <a:schemeClr val="dk1"/>
              </a:solidFill>
              <a:latin typeface="Times New Roman"/>
              <a:ea typeface="Times New Roman"/>
              <a:cs typeface="Times New Roman"/>
              <a:sym typeface="Times New Roman"/>
            </a:endParaRPr>
          </a:p>
        </p:txBody>
      </p:sp>
      <p:pic>
        <p:nvPicPr>
          <p:cNvPr id="355" name="Google Shape;355;p39"/>
          <p:cNvPicPr preferRelativeResize="0"/>
          <p:nvPr/>
        </p:nvPicPr>
        <p:blipFill rotWithShape="1">
          <a:blip r:embed="rId3">
            <a:alphaModFix/>
          </a:blip>
          <a:srcRect r="6512" b="18358"/>
          <a:stretch/>
        </p:blipFill>
        <p:spPr>
          <a:xfrm>
            <a:off x="327472" y="1180800"/>
            <a:ext cx="8182928" cy="3405600"/>
          </a:xfrm>
          <a:prstGeom prst="rect">
            <a:avLst/>
          </a:prstGeom>
          <a:noFill/>
          <a:ln>
            <a:noFill/>
          </a:ln>
        </p:spPr>
      </p:pic>
      <p:sp>
        <p:nvSpPr>
          <p:cNvPr id="356" name="Google Shape;356;p39"/>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37</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60"/>
        <p:cNvGrpSpPr/>
        <p:nvPr/>
      </p:nvGrpSpPr>
      <p:grpSpPr>
        <a:xfrm>
          <a:off x="0" y="0"/>
          <a:ext cx="0" cy="0"/>
          <a:chOff x="0" y="0"/>
          <a:chExt cx="0" cy="0"/>
        </a:xfrm>
      </p:grpSpPr>
      <p:sp>
        <p:nvSpPr>
          <p:cNvPr id="361" name="Google Shape;361;p40"/>
          <p:cNvSpPr txBox="1"/>
          <p:nvPr/>
        </p:nvSpPr>
        <p:spPr>
          <a:xfrm>
            <a:off x="350316" y="149097"/>
            <a:ext cx="255905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Row level Multiplication :</a:t>
            </a:r>
            <a:endParaRPr sz="1800" b="0" i="0" u="none" strike="noStrike" cap="none">
              <a:solidFill>
                <a:schemeClr val="dk1"/>
              </a:solidFill>
              <a:latin typeface="Times New Roman"/>
              <a:ea typeface="Times New Roman"/>
              <a:cs typeface="Times New Roman"/>
              <a:sym typeface="Times New Roman"/>
            </a:endParaRPr>
          </a:p>
        </p:txBody>
      </p:sp>
      <p:sp>
        <p:nvSpPr>
          <p:cNvPr id="365" name="Google Shape;365;p40"/>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38</a:t>
            </a:r>
            <a:endParaRPr/>
          </a:p>
        </p:txBody>
      </p:sp>
      <p:pic>
        <p:nvPicPr>
          <p:cNvPr id="2" name="Picture 1">
            <a:extLst>
              <a:ext uri="{FF2B5EF4-FFF2-40B4-BE49-F238E27FC236}">
                <a16:creationId xmlns:a16="http://schemas.microsoft.com/office/drawing/2014/main" id="{20E87E8F-7C46-F704-FF30-578B692C8BEB}"/>
              </a:ext>
            </a:extLst>
          </p:cNvPr>
          <p:cNvPicPr>
            <a:picLocks noChangeAspect="1"/>
          </p:cNvPicPr>
          <p:nvPr/>
        </p:nvPicPr>
        <p:blipFill rotWithShape="1">
          <a:blip r:embed="rId3"/>
          <a:srcRect r="6137" b="22337"/>
          <a:stretch/>
        </p:blipFill>
        <p:spPr>
          <a:xfrm>
            <a:off x="421754" y="663787"/>
            <a:ext cx="8057877" cy="381592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sp>
        <p:nvSpPr>
          <p:cNvPr id="370" name="Google Shape;370;p41"/>
          <p:cNvSpPr txBox="1"/>
          <p:nvPr/>
        </p:nvSpPr>
        <p:spPr>
          <a:xfrm>
            <a:off x="270763" y="213486"/>
            <a:ext cx="88519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Product:</a:t>
            </a:r>
            <a:endParaRPr sz="1800" b="0" i="0" u="none" strike="noStrike" cap="none">
              <a:solidFill>
                <a:schemeClr val="dk1"/>
              </a:solidFill>
              <a:latin typeface="Times New Roman"/>
              <a:ea typeface="Times New Roman"/>
              <a:cs typeface="Times New Roman"/>
              <a:sym typeface="Times New Roman"/>
            </a:endParaRPr>
          </a:p>
        </p:txBody>
      </p:sp>
      <p:pic>
        <p:nvPicPr>
          <p:cNvPr id="371" name="Google Shape;371;p41"/>
          <p:cNvPicPr preferRelativeResize="0"/>
          <p:nvPr/>
        </p:nvPicPr>
        <p:blipFill rotWithShape="1">
          <a:blip r:embed="rId3">
            <a:alphaModFix/>
          </a:blip>
          <a:srcRect b="9849"/>
          <a:stretch/>
        </p:blipFill>
        <p:spPr>
          <a:xfrm>
            <a:off x="321162" y="614006"/>
            <a:ext cx="8405687" cy="4015594"/>
          </a:xfrm>
          <a:prstGeom prst="rect">
            <a:avLst/>
          </a:prstGeom>
          <a:noFill/>
          <a:ln>
            <a:noFill/>
          </a:ln>
        </p:spPr>
      </p:pic>
      <p:sp>
        <p:nvSpPr>
          <p:cNvPr id="372" name="Google Shape;372;p41"/>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39</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376"/>
        <p:cNvGrpSpPr/>
        <p:nvPr/>
      </p:nvGrpSpPr>
      <p:grpSpPr>
        <a:xfrm>
          <a:off x="0" y="0"/>
          <a:ext cx="0" cy="0"/>
          <a:chOff x="0" y="0"/>
          <a:chExt cx="0" cy="0"/>
        </a:xfrm>
      </p:grpSpPr>
      <p:sp>
        <p:nvSpPr>
          <p:cNvPr id="377" name="Google Shape;377;p42"/>
          <p:cNvSpPr txBox="1"/>
          <p:nvPr/>
        </p:nvSpPr>
        <p:spPr>
          <a:xfrm>
            <a:off x="278688" y="162814"/>
            <a:ext cx="557339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5.Placing the binary point and normalizing the mantissa:</a:t>
            </a:r>
            <a:endParaRPr sz="1800" b="0" i="0" u="none" strike="noStrike" cap="none">
              <a:solidFill>
                <a:schemeClr val="dk1"/>
              </a:solidFill>
              <a:latin typeface="Times New Roman"/>
              <a:ea typeface="Times New Roman"/>
              <a:cs typeface="Times New Roman"/>
              <a:sym typeface="Times New Roman"/>
            </a:endParaRPr>
          </a:p>
        </p:txBody>
      </p:sp>
      <p:sp>
        <p:nvSpPr>
          <p:cNvPr id="379" name="Google Shape;379;p42"/>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40</a:t>
            </a:r>
            <a:endParaRPr/>
          </a:p>
        </p:txBody>
      </p:sp>
      <p:pic>
        <p:nvPicPr>
          <p:cNvPr id="2" name="Picture 1">
            <a:extLst>
              <a:ext uri="{FF2B5EF4-FFF2-40B4-BE49-F238E27FC236}">
                <a16:creationId xmlns:a16="http://schemas.microsoft.com/office/drawing/2014/main" id="{C5092222-5900-5BC5-E3E4-E976C4BFB3D2}"/>
              </a:ext>
            </a:extLst>
          </p:cNvPr>
          <p:cNvPicPr>
            <a:picLocks noChangeAspect="1"/>
          </p:cNvPicPr>
          <p:nvPr/>
        </p:nvPicPr>
        <p:blipFill rotWithShape="1">
          <a:blip r:embed="rId3"/>
          <a:srcRect t="-1" r="7032" b="20972"/>
          <a:stretch/>
        </p:blipFill>
        <p:spPr>
          <a:xfrm>
            <a:off x="357188" y="706405"/>
            <a:ext cx="7679531" cy="38397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g2cca7c83632_4_0"/>
          <p:cNvPicPr preferRelativeResize="0"/>
          <p:nvPr/>
        </p:nvPicPr>
        <p:blipFill rotWithShape="1">
          <a:blip r:embed="rId3">
            <a:alphaModFix/>
          </a:blip>
          <a:srcRect l="3161" t="1166" r="2194"/>
          <a:stretch/>
        </p:blipFill>
        <p:spPr>
          <a:xfrm>
            <a:off x="1912437" y="679590"/>
            <a:ext cx="5319125" cy="4006225"/>
          </a:xfrm>
          <a:prstGeom prst="rect">
            <a:avLst/>
          </a:prstGeom>
          <a:noFill/>
          <a:ln>
            <a:noFill/>
          </a:ln>
        </p:spPr>
      </p:pic>
      <p:sp>
        <p:nvSpPr>
          <p:cNvPr id="69" name="Google Shape;69;g2cca7c83632_4_0"/>
          <p:cNvSpPr txBox="1"/>
          <p:nvPr/>
        </p:nvSpPr>
        <p:spPr>
          <a:xfrm>
            <a:off x="373075" y="349450"/>
            <a:ext cx="4322700" cy="23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FLOW CHART :</a:t>
            </a:r>
            <a:endParaRPr sz="1800" b="1" i="0" u="none" strike="noStrike" cap="none">
              <a:solidFill>
                <a:srgbClr val="000000"/>
              </a:solidFill>
              <a:latin typeface="Times New Roman"/>
              <a:ea typeface="Times New Roman"/>
              <a:cs typeface="Times New Roman"/>
              <a:sym typeface="Times New Roman"/>
            </a:endParaRPr>
          </a:p>
        </p:txBody>
      </p:sp>
      <p:sp>
        <p:nvSpPr>
          <p:cNvPr id="70" name="Google Shape;70;g2cca7c83632_4_0"/>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800"/>
              <a:buNone/>
            </a:pPr>
            <a:fld id="{00000000-1234-1234-1234-123412341234}" type="slidenum">
              <a:rPr lang="en-US"/>
              <a:t>4</a:t>
            </a:fld>
            <a:endParaRPr sz="1800" b="0" i="0" u="none" strike="noStrike" cap="none">
              <a:latin typeface="Calibri"/>
              <a:ea typeface="Calibri"/>
              <a:cs typeface="Calibri"/>
              <a:sym typeface="Calibri"/>
            </a:endParaRPr>
          </a:p>
        </p:txBody>
      </p:sp>
      <p:sp>
        <p:nvSpPr>
          <p:cNvPr id="71" name="Google Shape;71;g2cca7c83632_4_0"/>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Batch No. 10</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4" name="Google Shape;384;p43"/>
          <p:cNvSpPr txBox="1"/>
          <p:nvPr/>
        </p:nvSpPr>
        <p:spPr>
          <a:xfrm>
            <a:off x="357327" y="129032"/>
            <a:ext cx="268859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6.Floating point multiplier:</a:t>
            </a:r>
            <a:endParaRPr sz="1800" b="0" i="0" u="none" strike="noStrike" cap="none">
              <a:solidFill>
                <a:schemeClr val="dk1"/>
              </a:solidFill>
              <a:latin typeface="Times New Roman"/>
              <a:ea typeface="Times New Roman"/>
              <a:cs typeface="Times New Roman"/>
              <a:sym typeface="Times New Roman"/>
            </a:endParaRPr>
          </a:p>
        </p:txBody>
      </p:sp>
      <p:sp>
        <p:nvSpPr>
          <p:cNvPr id="385" name="Google Shape;385;p43"/>
          <p:cNvSpPr txBox="1"/>
          <p:nvPr/>
        </p:nvSpPr>
        <p:spPr>
          <a:xfrm>
            <a:off x="2507457" y="4774168"/>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41</a:t>
            </a:r>
            <a:endParaRPr/>
          </a:p>
        </p:txBody>
      </p:sp>
      <p:pic>
        <p:nvPicPr>
          <p:cNvPr id="2" name="Picture 1">
            <a:extLst>
              <a:ext uri="{FF2B5EF4-FFF2-40B4-BE49-F238E27FC236}">
                <a16:creationId xmlns:a16="http://schemas.microsoft.com/office/drawing/2014/main" id="{B6428AE6-7847-9C02-5273-BE585E6D716F}"/>
              </a:ext>
            </a:extLst>
          </p:cNvPr>
          <p:cNvPicPr>
            <a:picLocks noChangeAspect="1"/>
          </p:cNvPicPr>
          <p:nvPr/>
        </p:nvPicPr>
        <p:blipFill rotWithShape="1">
          <a:blip r:embed="rId3"/>
          <a:srcRect r="15234" b="21806"/>
          <a:stretch/>
        </p:blipFill>
        <p:spPr>
          <a:xfrm>
            <a:off x="357327" y="642937"/>
            <a:ext cx="8129448" cy="402193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390"/>
        <p:cNvGrpSpPr/>
        <p:nvPr/>
      </p:nvGrpSpPr>
      <p:grpSpPr>
        <a:xfrm>
          <a:off x="0" y="0"/>
          <a:ext cx="0" cy="0"/>
          <a:chOff x="0" y="0"/>
          <a:chExt cx="0" cy="0"/>
        </a:xfrm>
      </p:grpSpPr>
      <p:sp>
        <p:nvSpPr>
          <p:cNvPr id="392" name="Google Shape;392;p44"/>
          <p:cNvSpPr txBox="1"/>
          <p:nvPr/>
        </p:nvSpPr>
        <p:spPr>
          <a:xfrm>
            <a:off x="457200" y="353457"/>
            <a:ext cx="54522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Output waveform of Floating point multiplier:</a:t>
            </a:r>
            <a:endParaRPr sz="1800" b="0" i="0" u="none" strike="noStrike" cap="none" dirty="0">
              <a:solidFill>
                <a:schemeClr val="dk1"/>
              </a:solidFill>
              <a:latin typeface="Times New Roman"/>
              <a:ea typeface="Times New Roman"/>
              <a:cs typeface="Times New Roman"/>
              <a:sym typeface="Times New Roman"/>
            </a:endParaRPr>
          </a:p>
        </p:txBody>
      </p:sp>
      <p:sp>
        <p:nvSpPr>
          <p:cNvPr id="393" name="Google Shape;393;p44"/>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42</a:t>
            </a:r>
            <a:endParaRPr/>
          </a:p>
        </p:txBody>
      </p:sp>
      <p:pic>
        <p:nvPicPr>
          <p:cNvPr id="2" name="Picture 1">
            <a:extLst>
              <a:ext uri="{FF2B5EF4-FFF2-40B4-BE49-F238E27FC236}">
                <a16:creationId xmlns:a16="http://schemas.microsoft.com/office/drawing/2014/main" id="{C32BDC61-05FD-BF57-945E-8AB7B19EA9B3}"/>
              </a:ext>
            </a:extLst>
          </p:cNvPr>
          <p:cNvPicPr>
            <a:picLocks noChangeAspect="1"/>
          </p:cNvPicPr>
          <p:nvPr/>
        </p:nvPicPr>
        <p:blipFill rotWithShape="1">
          <a:blip r:embed="rId3"/>
          <a:srcRect b="26389"/>
          <a:stretch/>
        </p:blipFill>
        <p:spPr>
          <a:xfrm>
            <a:off x="457200" y="892969"/>
            <a:ext cx="8379619" cy="352901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397"/>
        <p:cNvGrpSpPr/>
        <p:nvPr/>
      </p:nvGrpSpPr>
      <p:grpSpPr>
        <a:xfrm>
          <a:off x="0" y="0"/>
          <a:ext cx="0" cy="0"/>
          <a:chOff x="0" y="0"/>
          <a:chExt cx="0" cy="0"/>
        </a:xfrm>
      </p:grpSpPr>
      <p:sp>
        <p:nvSpPr>
          <p:cNvPr id="398" name="Google Shape;398;p46"/>
          <p:cNvSpPr txBox="1"/>
          <p:nvPr/>
        </p:nvSpPr>
        <p:spPr>
          <a:xfrm>
            <a:off x="302158" y="181482"/>
            <a:ext cx="8587200" cy="1603634"/>
          </a:xfrm>
          <a:prstGeom prst="rect">
            <a:avLst/>
          </a:prstGeom>
          <a:noFill/>
          <a:ln>
            <a:noFill/>
          </a:ln>
        </p:spPr>
        <p:txBody>
          <a:bodyPr spcFirstLastPara="1" wrap="square" lIns="0" tIns="13325" rIns="0" bIns="0" anchor="t" anchorCtr="0">
            <a:spAutoFit/>
          </a:bodyPr>
          <a:lstStyle/>
          <a:p>
            <a:pPr marL="1270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0D0D0D"/>
                </a:solidFill>
                <a:latin typeface="Times New Roman"/>
                <a:ea typeface="Times New Roman"/>
                <a:cs typeface="Times New Roman"/>
                <a:sym typeface="Times New Roman"/>
              </a:rPr>
              <a:t>32bit Combined integer and Floating Point Multiplier :</a:t>
            </a:r>
            <a:endParaRPr sz="1600" b="0" i="0" u="none" strike="noStrike" cap="none">
              <a:solidFill>
                <a:schemeClr val="dk1"/>
              </a:solidFill>
              <a:latin typeface="Times New Roman"/>
              <a:ea typeface="Times New Roman"/>
              <a:cs typeface="Times New Roman"/>
              <a:sym typeface="Times New Roman"/>
            </a:endParaRPr>
          </a:p>
          <a:p>
            <a:pPr marL="375285" marR="5080" lvl="0" indent="-106679" algn="just" rtl="0">
              <a:lnSpc>
                <a:spcPct val="150000"/>
              </a:lnSpc>
              <a:spcBef>
                <a:spcPts val="395"/>
              </a:spcBef>
              <a:spcAft>
                <a:spcPts val="0"/>
              </a:spcAft>
              <a:buClr>
                <a:srgbClr val="000000"/>
              </a:buClr>
              <a:buSzPts val="1400"/>
              <a:buFont typeface="Arial"/>
              <a:buNone/>
            </a:pPr>
            <a:r>
              <a:rPr lang="en-US" sz="1400" b="0" i="0" u="none" strike="noStrike" cap="none">
                <a:solidFill>
                  <a:srgbClr val="0D0D0D"/>
                </a:solidFill>
                <a:latin typeface="Times New Roman"/>
                <a:ea typeface="Times New Roman"/>
                <a:cs typeface="Times New Roman"/>
                <a:sym typeface="Times New Roman"/>
              </a:rPr>
              <a:t>  A 32-bit combined integer and floating-point multiplier is designed to  perform multiplication operations on both integer and floating-point numbers within a 32-bit architecture. These  kinds of multipliers are commonly found in digital signal processing (DSP) applications, scientific computing, and  other areas where both integer and floating-point arithmetic are required within the constraints of a 32-bit  architecture.</a:t>
            </a:r>
            <a:endParaRPr sz="1400" b="0" i="0" u="none" strike="noStrike" cap="none">
              <a:solidFill>
                <a:schemeClr val="dk1"/>
              </a:solidFill>
              <a:latin typeface="Times New Roman"/>
              <a:ea typeface="Times New Roman"/>
              <a:cs typeface="Times New Roman"/>
              <a:sym typeface="Times New Roman"/>
            </a:endParaRPr>
          </a:p>
        </p:txBody>
      </p:sp>
      <p:sp>
        <p:nvSpPr>
          <p:cNvPr id="399" name="Google Shape;399;p46"/>
          <p:cNvSpPr txBox="1"/>
          <p:nvPr/>
        </p:nvSpPr>
        <p:spPr>
          <a:xfrm>
            <a:off x="2932408" y="4531021"/>
            <a:ext cx="3326700" cy="2283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D0D0D"/>
                </a:solidFill>
                <a:latin typeface="Times New Roman"/>
                <a:ea typeface="Times New Roman"/>
                <a:cs typeface="Times New Roman"/>
                <a:sym typeface="Times New Roman"/>
              </a:rPr>
              <a:t>     RTL Schematic of 32 bit Multiplier</a:t>
            </a:r>
            <a:endParaRPr sz="1400" b="0" i="0" u="none" strike="noStrike" cap="none">
              <a:solidFill>
                <a:schemeClr val="dk1"/>
              </a:solidFill>
              <a:latin typeface="Times New Roman"/>
              <a:ea typeface="Times New Roman"/>
              <a:cs typeface="Times New Roman"/>
              <a:sym typeface="Times New Roman"/>
            </a:endParaRPr>
          </a:p>
        </p:txBody>
      </p:sp>
      <p:pic>
        <p:nvPicPr>
          <p:cNvPr id="400" name="Google Shape;400;p46"/>
          <p:cNvPicPr preferRelativeResize="0"/>
          <p:nvPr/>
        </p:nvPicPr>
        <p:blipFill rotWithShape="1">
          <a:blip r:embed="rId3">
            <a:alphaModFix/>
          </a:blip>
          <a:srcRect r="7716" b="25110"/>
          <a:stretch/>
        </p:blipFill>
        <p:spPr>
          <a:xfrm>
            <a:off x="871860" y="1901426"/>
            <a:ext cx="7126679" cy="2513284"/>
          </a:xfrm>
          <a:prstGeom prst="rect">
            <a:avLst/>
          </a:prstGeom>
          <a:noFill/>
          <a:ln>
            <a:noFill/>
          </a:ln>
        </p:spPr>
      </p:pic>
      <p:sp>
        <p:nvSpPr>
          <p:cNvPr id="401" name="Google Shape;401;p46"/>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43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05"/>
        <p:cNvGrpSpPr/>
        <p:nvPr/>
      </p:nvGrpSpPr>
      <p:grpSpPr>
        <a:xfrm>
          <a:off x="0" y="0"/>
          <a:ext cx="0" cy="0"/>
          <a:chOff x="0" y="0"/>
          <a:chExt cx="0" cy="0"/>
        </a:xfrm>
      </p:grpSpPr>
      <p:sp>
        <p:nvSpPr>
          <p:cNvPr id="409" name="Google Shape;409;p47"/>
          <p:cNvSpPr txBox="1"/>
          <p:nvPr/>
        </p:nvSpPr>
        <p:spPr>
          <a:xfrm>
            <a:off x="622150" y="281975"/>
            <a:ext cx="6316200" cy="25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D0D0D"/>
                </a:solidFill>
                <a:latin typeface="Times New Roman"/>
                <a:ea typeface="Times New Roman"/>
                <a:cs typeface="Times New Roman"/>
                <a:sym typeface="Times New Roman"/>
              </a:rPr>
              <a:t>Output Waveform of Combined Integer and Floating point Multiplier</a:t>
            </a:r>
            <a:endParaRPr sz="1600" b="0" i="0" u="none" strike="noStrike" cap="none">
              <a:solidFill>
                <a:schemeClr val="dk1"/>
              </a:solidFill>
              <a:latin typeface="Times New Roman"/>
              <a:ea typeface="Times New Roman"/>
              <a:cs typeface="Times New Roman"/>
              <a:sym typeface="Times New Roman"/>
            </a:endParaRPr>
          </a:p>
        </p:txBody>
      </p:sp>
      <p:sp>
        <p:nvSpPr>
          <p:cNvPr id="410" name="Google Shape;410;p47"/>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44</a:t>
            </a:r>
            <a:endParaRPr/>
          </a:p>
        </p:txBody>
      </p:sp>
      <p:pic>
        <p:nvPicPr>
          <p:cNvPr id="2" name="Picture 1">
            <a:extLst>
              <a:ext uri="{FF2B5EF4-FFF2-40B4-BE49-F238E27FC236}">
                <a16:creationId xmlns:a16="http://schemas.microsoft.com/office/drawing/2014/main" id="{A402F6AC-BC03-8C3A-0CDF-67D8ECB61F14}"/>
              </a:ext>
            </a:extLst>
          </p:cNvPr>
          <p:cNvPicPr>
            <a:picLocks noChangeAspect="1"/>
          </p:cNvPicPr>
          <p:nvPr/>
        </p:nvPicPr>
        <p:blipFill rotWithShape="1">
          <a:blip r:embed="rId3"/>
          <a:srcRect b="25277"/>
          <a:stretch/>
        </p:blipFill>
        <p:spPr>
          <a:xfrm>
            <a:off x="622150" y="650080"/>
            <a:ext cx="8200381" cy="393620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14"/>
        <p:cNvGrpSpPr/>
        <p:nvPr/>
      </p:nvGrpSpPr>
      <p:grpSpPr>
        <a:xfrm>
          <a:off x="0" y="0"/>
          <a:ext cx="0" cy="0"/>
          <a:chOff x="0" y="0"/>
          <a:chExt cx="0" cy="0"/>
        </a:xfrm>
      </p:grpSpPr>
      <p:grpSp>
        <p:nvGrpSpPr>
          <p:cNvPr id="415" name="Google Shape;415;p48"/>
          <p:cNvGrpSpPr/>
          <p:nvPr/>
        </p:nvGrpSpPr>
        <p:grpSpPr>
          <a:xfrm>
            <a:off x="693424" y="984859"/>
            <a:ext cx="8099243" cy="3793931"/>
            <a:chOff x="693419" y="457200"/>
            <a:chExt cx="8099243" cy="3284220"/>
          </a:xfrm>
        </p:grpSpPr>
        <p:pic>
          <p:nvPicPr>
            <p:cNvPr id="416" name="Google Shape;416;p48"/>
            <p:cNvPicPr preferRelativeResize="0"/>
            <p:nvPr/>
          </p:nvPicPr>
          <p:blipFill rotWithShape="1">
            <a:blip r:embed="rId3">
              <a:alphaModFix/>
            </a:blip>
            <a:srcRect/>
            <a:stretch/>
          </p:blipFill>
          <p:spPr>
            <a:xfrm>
              <a:off x="693419" y="457200"/>
              <a:ext cx="8099243" cy="3284220"/>
            </a:xfrm>
            <a:prstGeom prst="rect">
              <a:avLst/>
            </a:prstGeom>
            <a:noFill/>
            <a:ln>
              <a:noFill/>
            </a:ln>
          </p:spPr>
        </p:pic>
        <p:sp>
          <p:nvSpPr>
            <p:cNvPr id="417" name="Google Shape;417;p48"/>
            <p:cNvSpPr/>
            <p:nvPr/>
          </p:nvSpPr>
          <p:spPr>
            <a:xfrm>
              <a:off x="4436363" y="1429511"/>
              <a:ext cx="914400" cy="527685"/>
            </a:xfrm>
            <a:custGeom>
              <a:avLst/>
              <a:gdLst/>
              <a:ahLst/>
              <a:cxnLst/>
              <a:rect l="l" t="t" r="r" b="b"/>
              <a:pathLst>
                <a:path w="914400" h="527685" extrusionOk="0">
                  <a:moveTo>
                    <a:pt x="0" y="263651"/>
                  </a:moveTo>
                  <a:lnTo>
                    <a:pt x="16333" y="193542"/>
                  </a:lnTo>
                  <a:lnTo>
                    <a:pt x="62427" y="130556"/>
                  </a:lnTo>
                  <a:lnTo>
                    <a:pt x="95272" y="102517"/>
                  </a:lnTo>
                  <a:lnTo>
                    <a:pt x="133921" y="77200"/>
                  </a:lnTo>
                  <a:lnTo>
                    <a:pt x="177830" y="54917"/>
                  </a:lnTo>
                  <a:lnTo>
                    <a:pt x="226455" y="35983"/>
                  </a:lnTo>
                  <a:lnTo>
                    <a:pt x="279249" y="20710"/>
                  </a:lnTo>
                  <a:lnTo>
                    <a:pt x="335668" y="9413"/>
                  </a:lnTo>
                  <a:lnTo>
                    <a:pt x="395166" y="2405"/>
                  </a:lnTo>
                  <a:lnTo>
                    <a:pt x="457200" y="0"/>
                  </a:lnTo>
                  <a:lnTo>
                    <a:pt x="519233" y="2405"/>
                  </a:lnTo>
                  <a:lnTo>
                    <a:pt x="578731" y="9413"/>
                  </a:lnTo>
                  <a:lnTo>
                    <a:pt x="635150" y="20710"/>
                  </a:lnTo>
                  <a:lnTo>
                    <a:pt x="687944" y="35983"/>
                  </a:lnTo>
                  <a:lnTo>
                    <a:pt x="736569" y="54917"/>
                  </a:lnTo>
                  <a:lnTo>
                    <a:pt x="780478" y="77200"/>
                  </a:lnTo>
                  <a:lnTo>
                    <a:pt x="819127" y="102517"/>
                  </a:lnTo>
                  <a:lnTo>
                    <a:pt x="851972" y="130555"/>
                  </a:lnTo>
                  <a:lnTo>
                    <a:pt x="878466" y="161002"/>
                  </a:lnTo>
                  <a:lnTo>
                    <a:pt x="910225" y="227863"/>
                  </a:lnTo>
                  <a:lnTo>
                    <a:pt x="914400" y="263651"/>
                  </a:lnTo>
                  <a:lnTo>
                    <a:pt x="910225" y="299440"/>
                  </a:lnTo>
                  <a:lnTo>
                    <a:pt x="878466" y="366301"/>
                  </a:lnTo>
                  <a:lnTo>
                    <a:pt x="851972" y="396748"/>
                  </a:lnTo>
                  <a:lnTo>
                    <a:pt x="819127" y="424786"/>
                  </a:lnTo>
                  <a:lnTo>
                    <a:pt x="780478" y="450103"/>
                  </a:lnTo>
                  <a:lnTo>
                    <a:pt x="736569" y="472386"/>
                  </a:lnTo>
                  <a:lnTo>
                    <a:pt x="687944" y="491320"/>
                  </a:lnTo>
                  <a:lnTo>
                    <a:pt x="635150" y="506593"/>
                  </a:lnTo>
                  <a:lnTo>
                    <a:pt x="578731" y="517890"/>
                  </a:lnTo>
                  <a:lnTo>
                    <a:pt x="519233" y="524898"/>
                  </a:lnTo>
                  <a:lnTo>
                    <a:pt x="457200" y="527304"/>
                  </a:lnTo>
                  <a:lnTo>
                    <a:pt x="395166" y="524898"/>
                  </a:lnTo>
                  <a:lnTo>
                    <a:pt x="335668" y="517890"/>
                  </a:lnTo>
                  <a:lnTo>
                    <a:pt x="279249" y="506593"/>
                  </a:lnTo>
                  <a:lnTo>
                    <a:pt x="226455" y="491320"/>
                  </a:lnTo>
                  <a:lnTo>
                    <a:pt x="177830" y="472386"/>
                  </a:lnTo>
                  <a:lnTo>
                    <a:pt x="133921" y="450103"/>
                  </a:lnTo>
                  <a:lnTo>
                    <a:pt x="95272" y="424786"/>
                  </a:lnTo>
                  <a:lnTo>
                    <a:pt x="62427" y="396748"/>
                  </a:lnTo>
                  <a:lnTo>
                    <a:pt x="35933" y="366301"/>
                  </a:lnTo>
                  <a:lnTo>
                    <a:pt x="4174" y="299440"/>
                  </a:lnTo>
                  <a:lnTo>
                    <a:pt x="0" y="263651"/>
                  </a:lnTo>
                  <a:close/>
                </a:path>
              </a:pathLst>
            </a:custGeom>
            <a:noFill/>
            <a:ln w="12700" cap="flat" cmpd="sng">
              <a:solidFill>
                <a:srgbClr val="213E5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18" name="Google Shape;418;p48"/>
          <p:cNvSpPr txBox="1"/>
          <p:nvPr/>
        </p:nvSpPr>
        <p:spPr>
          <a:xfrm>
            <a:off x="693422" y="599525"/>
            <a:ext cx="7497000" cy="259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D0D0D"/>
                </a:solidFill>
                <a:latin typeface="Times New Roman"/>
                <a:ea typeface="Times New Roman"/>
                <a:cs typeface="Times New Roman"/>
                <a:sym typeface="Times New Roman"/>
              </a:rPr>
              <a:t>D</a:t>
            </a:r>
            <a:r>
              <a:rPr lang="en-US" sz="1600" b="1" i="0" u="none" strike="noStrike" cap="none">
                <a:solidFill>
                  <a:srgbClr val="0D0D0D"/>
                </a:solidFill>
                <a:latin typeface="Times New Roman"/>
                <a:ea typeface="Times New Roman"/>
                <a:cs typeface="Times New Roman"/>
                <a:sym typeface="Times New Roman"/>
              </a:rPr>
              <a:t>elay obtained for Combined Integer and Floating Point Multiplier</a:t>
            </a:r>
            <a:endParaRPr sz="1600" b="0" i="0" u="none" strike="noStrike" cap="none">
              <a:solidFill>
                <a:schemeClr val="dk1"/>
              </a:solidFill>
              <a:latin typeface="Times New Roman"/>
              <a:ea typeface="Times New Roman"/>
              <a:cs typeface="Times New Roman"/>
              <a:sym typeface="Times New Roman"/>
            </a:endParaRPr>
          </a:p>
        </p:txBody>
      </p:sp>
      <p:sp>
        <p:nvSpPr>
          <p:cNvPr id="419" name="Google Shape;419;p48"/>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45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23"/>
        <p:cNvGrpSpPr/>
        <p:nvPr/>
      </p:nvGrpSpPr>
      <p:grpSpPr>
        <a:xfrm>
          <a:off x="0" y="0"/>
          <a:ext cx="0" cy="0"/>
          <a:chOff x="0" y="0"/>
          <a:chExt cx="0" cy="0"/>
        </a:xfrm>
      </p:grpSpPr>
      <p:sp>
        <p:nvSpPr>
          <p:cNvPr id="424" name="Google Shape;424;p50"/>
          <p:cNvSpPr txBox="1"/>
          <p:nvPr/>
        </p:nvSpPr>
        <p:spPr>
          <a:xfrm>
            <a:off x="478332" y="173482"/>
            <a:ext cx="3000000"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Delay Comparison Table </a:t>
            </a: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graphicFrame>
        <p:nvGraphicFramePr>
          <p:cNvPr id="425" name="Google Shape;425;p50"/>
          <p:cNvGraphicFramePr/>
          <p:nvPr/>
        </p:nvGraphicFramePr>
        <p:xfrm>
          <a:off x="419100" y="1015675"/>
          <a:ext cx="3195300" cy="3451472"/>
        </p:xfrm>
        <a:graphic>
          <a:graphicData uri="http://schemas.openxmlformats.org/drawingml/2006/table">
            <a:tbl>
              <a:tblPr bandRow="1">
                <a:noFill/>
                <a:tableStyleId>{0F04518A-03C9-4A1C-8186-F74712354A50}</a:tableStyleId>
              </a:tblPr>
              <a:tblGrid>
                <a:gridCol w="2147025">
                  <a:extLst>
                    <a:ext uri="{9D8B030D-6E8A-4147-A177-3AD203B41FA5}">
                      <a16:colId xmlns:a16="http://schemas.microsoft.com/office/drawing/2014/main" val="20000"/>
                    </a:ext>
                  </a:extLst>
                </a:gridCol>
                <a:gridCol w="1048275">
                  <a:extLst>
                    <a:ext uri="{9D8B030D-6E8A-4147-A177-3AD203B41FA5}">
                      <a16:colId xmlns:a16="http://schemas.microsoft.com/office/drawing/2014/main" val="20001"/>
                    </a:ext>
                  </a:extLst>
                </a:gridCol>
              </a:tblGrid>
              <a:tr h="518475">
                <a:tc>
                  <a:txBody>
                    <a:bodyPr/>
                    <a:lstStyle/>
                    <a:p>
                      <a:pPr marL="0" marR="0" lvl="0" indent="0" algn="just" rtl="0">
                        <a:lnSpc>
                          <a:spcPct val="150000"/>
                        </a:lnSpc>
                        <a:spcBef>
                          <a:spcPts val="0"/>
                        </a:spcBef>
                        <a:spcAft>
                          <a:spcPts val="0"/>
                        </a:spcAft>
                        <a:buClr>
                          <a:srgbClr val="000000"/>
                        </a:buClr>
                        <a:buSzPts val="1200"/>
                        <a:buFont typeface="Arial"/>
                        <a:buNone/>
                      </a:pPr>
                      <a:r>
                        <a:rPr lang="en-US" sz="1200" b="1" u="none" strike="noStrike" cap="none">
                          <a:highlight>
                            <a:srgbClr val="FFFFFF"/>
                          </a:highlight>
                          <a:latin typeface="Times New Roman"/>
                          <a:ea typeface="Times New Roman"/>
                          <a:cs typeface="Times New Roman"/>
                          <a:sym typeface="Times New Roman"/>
                        </a:rPr>
                        <a:t>CIRCUITS</a:t>
                      </a:r>
                      <a:endParaRPr sz="1200" b="1" u="none" strike="noStrike" cap="none">
                        <a:latin typeface="Times New Roman"/>
                        <a:ea typeface="Times New Roman"/>
                        <a:cs typeface="Times New Roman"/>
                        <a:sym typeface="Times New Roman"/>
                      </a:endParaRPr>
                    </a:p>
                  </a:txBody>
                  <a:tcPr marL="54800" marR="5480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1" u="none" strike="noStrike" cap="none">
                          <a:highlight>
                            <a:srgbClr val="FFFFFF"/>
                          </a:highlight>
                          <a:latin typeface="Times New Roman"/>
                          <a:ea typeface="Times New Roman"/>
                          <a:cs typeface="Times New Roman"/>
                          <a:sym typeface="Times New Roman"/>
                        </a:rPr>
                        <a:t>DELAY </a:t>
                      </a:r>
                      <a:endParaRPr sz="1200" b="1" u="none" strike="noStrike" cap="none">
                        <a:latin typeface="Times New Roman"/>
                        <a:ea typeface="Times New Roman"/>
                        <a:cs typeface="Times New Roman"/>
                        <a:sym typeface="Times New Roman"/>
                      </a:endParaRPr>
                    </a:p>
                  </a:txBody>
                  <a:tcPr marL="54800" marR="54800" marT="0" marB="0"/>
                </a:tc>
                <a:extLst>
                  <a:ext uri="{0D108BD9-81ED-4DB2-BD59-A6C34878D82A}">
                    <a16:rowId xmlns:a16="http://schemas.microsoft.com/office/drawing/2014/main" val="10000"/>
                  </a:ext>
                </a:extLst>
              </a:tr>
              <a:tr h="402875">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Logic gates </a:t>
                      </a:r>
                      <a:endParaRPr sz="1200" u="none" strike="noStrike" cap="none">
                        <a:latin typeface="Times New Roman"/>
                        <a:ea typeface="Times New Roman"/>
                        <a:cs typeface="Times New Roman"/>
                        <a:sym typeface="Times New Roman"/>
                      </a:endParaRPr>
                    </a:p>
                  </a:txBody>
                  <a:tcPr marL="54800" marR="5480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9.23ns</a:t>
                      </a:r>
                      <a:endParaRPr sz="1200" u="none" strike="noStrike" cap="none">
                        <a:latin typeface="Times New Roman"/>
                        <a:ea typeface="Times New Roman"/>
                        <a:cs typeface="Times New Roman"/>
                        <a:sym typeface="Times New Roman"/>
                      </a:endParaRPr>
                    </a:p>
                  </a:txBody>
                  <a:tcPr marL="54800" marR="54800" marT="0" marB="0"/>
                </a:tc>
                <a:extLst>
                  <a:ext uri="{0D108BD9-81ED-4DB2-BD59-A6C34878D82A}">
                    <a16:rowId xmlns:a16="http://schemas.microsoft.com/office/drawing/2014/main" val="10001"/>
                  </a:ext>
                </a:extLst>
              </a:tr>
              <a:tr h="402875">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Full Adder</a:t>
                      </a:r>
                      <a:endParaRPr sz="1200" u="none" strike="noStrike" cap="none">
                        <a:latin typeface="Times New Roman"/>
                        <a:ea typeface="Times New Roman"/>
                        <a:cs typeface="Times New Roman"/>
                        <a:sym typeface="Times New Roman"/>
                      </a:endParaRPr>
                    </a:p>
                  </a:txBody>
                  <a:tcPr marL="54800" marR="5480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9.033ns</a:t>
                      </a:r>
                      <a:endParaRPr sz="1200" u="none" strike="noStrike" cap="none">
                        <a:latin typeface="Times New Roman"/>
                        <a:ea typeface="Times New Roman"/>
                        <a:cs typeface="Times New Roman"/>
                        <a:sym typeface="Times New Roman"/>
                      </a:endParaRPr>
                    </a:p>
                  </a:txBody>
                  <a:tcPr marL="54800" marR="54800" marT="0" marB="0"/>
                </a:tc>
                <a:extLst>
                  <a:ext uri="{0D108BD9-81ED-4DB2-BD59-A6C34878D82A}">
                    <a16:rowId xmlns:a16="http://schemas.microsoft.com/office/drawing/2014/main" val="10002"/>
                  </a:ext>
                </a:extLst>
              </a:tr>
              <a:tr h="402875">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2bit Multiplier</a:t>
                      </a:r>
                      <a:endParaRPr sz="1200" u="none" strike="noStrike" cap="none">
                        <a:latin typeface="Times New Roman"/>
                        <a:ea typeface="Times New Roman"/>
                        <a:cs typeface="Times New Roman"/>
                        <a:sym typeface="Times New Roman"/>
                      </a:endParaRPr>
                    </a:p>
                  </a:txBody>
                  <a:tcPr marL="54800" marR="5480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9.073ns</a:t>
                      </a:r>
                      <a:endParaRPr sz="1200" u="none" strike="noStrike" cap="none">
                        <a:latin typeface="Times New Roman"/>
                        <a:ea typeface="Times New Roman"/>
                        <a:cs typeface="Times New Roman"/>
                        <a:sym typeface="Times New Roman"/>
                      </a:endParaRPr>
                    </a:p>
                  </a:txBody>
                  <a:tcPr marL="54800" marR="54800" marT="0" marB="0"/>
                </a:tc>
                <a:extLst>
                  <a:ext uri="{0D108BD9-81ED-4DB2-BD59-A6C34878D82A}">
                    <a16:rowId xmlns:a16="http://schemas.microsoft.com/office/drawing/2014/main" val="10003"/>
                  </a:ext>
                </a:extLst>
              </a:tr>
              <a:tr h="490675">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4bit Multiplier</a:t>
                      </a:r>
                      <a:endParaRPr sz="1200" u="none" strike="noStrike" cap="none">
                        <a:latin typeface="Times New Roman"/>
                        <a:ea typeface="Times New Roman"/>
                        <a:cs typeface="Times New Roman"/>
                        <a:sym typeface="Times New Roman"/>
                      </a:endParaRPr>
                    </a:p>
                  </a:txBody>
                  <a:tcPr marL="54800" marR="5480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21.531ns</a:t>
                      </a:r>
                      <a:endParaRPr/>
                    </a:p>
                    <a:p>
                      <a:pPr marL="0" marR="0" lvl="0" indent="0" algn="just" rtl="0">
                        <a:lnSpc>
                          <a:spcPct val="150000"/>
                        </a:lnSpc>
                        <a:spcBef>
                          <a:spcPts val="0"/>
                        </a:spcBef>
                        <a:spcAft>
                          <a:spcPts val="0"/>
                        </a:spcAft>
                        <a:buClr>
                          <a:srgbClr val="000000"/>
                        </a:buClr>
                        <a:buSzPts val="1200"/>
                        <a:buFont typeface="Arial"/>
                        <a:buNone/>
                      </a:pPr>
                      <a:endParaRPr sz="1200" u="none" strike="noStrike" cap="none">
                        <a:latin typeface="Times New Roman"/>
                        <a:ea typeface="Times New Roman"/>
                        <a:cs typeface="Times New Roman"/>
                        <a:sym typeface="Times New Roman"/>
                      </a:endParaRPr>
                    </a:p>
                  </a:txBody>
                  <a:tcPr marL="54800" marR="54800" marT="0" marB="0"/>
                </a:tc>
                <a:extLst>
                  <a:ext uri="{0D108BD9-81ED-4DB2-BD59-A6C34878D82A}">
                    <a16:rowId xmlns:a16="http://schemas.microsoft.com/office/drawing/2014/main" val="10004"/>
                  </a:ext>
                </a:extLst>
              </a:tr>
              <a:tr h="402875">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8bit Multiplier</a:t>
                      </a:r>
                      <a:endParaRPr sz="1200" u="none" strike="noStrike" cap="none">
                        <a:latin typeface="Times New Roman"/>
                        <a:ea typeface="Times New Roman"/>
                        <a:cs typeface="Times New Roman"/>
                        <a:sym typeface="Times New Roman"/>
                      </a:endParaRPr>
                    </a:p>
                  </a:txBody>
                  <a:tcPr marL="54800" marR="5480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27.6962ns</a:t>
                      </a:r>
                      <a:endParaRPr sz="1200" u="none" strike="noStrike" cap="none">
                        <a:latin typeface="Times New Roman"/>
                        <a:ea typeface="Times New Roman"/>
                        <a:cs typeface="Times New Roman"/>
                        <a:sym typeface="Times New Roman"/>
                      </a:endParaRPr>
                    </a:p>
                  </a:txBody>
                  <a:tcPr marL="54800" marR="54800" marT="0" marB="0"/>
                </a:tc>
                <a:extLst>
                  <a:ext uri="{0D108BD9-81ED-4DB2-BD59-A6C34878D82A}">
                    <a16:rowId xmlns:a16="http://schemas.microsoft.com/office/drawing/2014/main" val="10005"/>
                  </a:ext>
                </a:extLst>
              </a:tr>
              <a:tr h="402875">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16bit Multiplier</a:t>
                      </a:r>
                      <a:endParaRPr sz="1200" u="none" strike="noStrike" cap="none">
                        <a:latin typeface="Times New Roman"/>
                        <a:ea typeface="Times New Roman"/>
                        <a:cs typeface="Times New Roman"/>
                        <a:sym typeface="Times New Roman"/>
                      </a:endParaRPr>
                    </a:p>
                  </a:txBody>
                  <a:tcPr marL="54800" marR="5480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36.789ns</a:t>
                      </a:r>
                      <a:endParaRPr sz="1200" u="none" strike="noStrike" cap="none">
                        <a:latin typeface="Times New Roman"/>
                        <a:ea typeface="Times New Roman"/>
                        <a:cs typeface="Times New Roman"/>
                        <a:sym typeface="Times New Roman"/>
                      </a:endParaRPr>
                    </a:p>
                  </a:txBody>
                  <a:tcPr marL="54800" marR="54800" marT="0" marB="0"/>
                </a:tc>
                <a:extLst>
                  <a:ext uri="{0D108BD9-81ED-4DB2-BD59-A6C34878D82A}">
                    <a16:rowId xmlns:a16="http://schemas.microsoft.com/office/drawing/2014/main" val="10006"/>
                  </a:ext>
                </a:extLst>
              </a:tr>
              <a:tr h="402875">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32bit Multiplier</a:t>
                      </a:r>
                      <a:endParaRPr sz="1200" u="none" strike="noStrike" cap="none">
                        <a:latin typeface="Times New Roman"/>
                        <a:ea typeface="Times New Roman"/>
                        <a:cs typeface="Times New Roman"/>
                        <a:sym typeface="Times New Roman"/>
                      </a:endParaRPr>
                    </a:p>
                  </a:txBody>
                  <a:tcPr marL="54800" marR="5480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 46.507</a:t>
                      </a:r>
                      <a:endParaRPr sz="1200" u="none" strike="noStrike" cap="none">
                        <a:latin typeface="Times New Roman"/>
                        <a:ea typeface="Times New Roman"/>
                        <a:cs typeface="Times New Roman"/>
                        <a:sym typeface="Times New Roman"/>
                      </a:endParaRPr>
                    </a:p>
                  </a:txBody>
                  <a:tcPr marL="54800" marR="54800" marT="0" marB="0"/>
                </a:tc>
                <a:extLst>
                  <a:ext uri="{0D108BD9-81ED-4DB2-BD59-A6C34878D82A}">
                    <a16:rowId xmlns:a16="http://schemas.microsoft.com/office/drawing/2014/main" val="10007"/>
                  </a:ext>
                </a:extLst>
              </a:tr>
            </a:tbl>
          </a:graphicData>
        </a:graphic>
      </p:graphicFrame>
      <p:sp>
        <p:nvSpPr>
          <p:cNvPr id="426" name="Google Shape;426;p50"/>
          <p:cNvSpPr/>
          <p:nvPr/>
        </p:nvSpPr>
        <p:spPr>
          <a:xfrm>
            <a:off x="1440480" y="635636"/>
            <a:ext cx="1257000" cy="3078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D0D0D"/>
              </a:buClr>
              <a:buSzPts val="1400"/>
              <a:buFont typeface="Arial"/>
              <a:buNone/>
            </a:pPr>
            <a:r>
              <a:rPr lang="en-US" sz="1600" b="1" i="0" u="none" strike="noStrike" cap="none">
                <a:solidFill>
                  <a:srgbClr val="0D0D0D"/>
                </a:solidFill>
                <a:latin typeface="Times New Roman"/>
                <a:ea typeface="Times New Roman"/>
                <a:cs typeface="Times New Roman"/>
                <a:sym typeface="Times New Roman"/>
              </a:rPr>
              <a:t>Logic Gates</a:t>
            </a:r>
            <a:r>
              <a:rPr lang="en-US" sz="1400" b="1" i="0" u="none" strike="noStrike" cap="none">
                <a:solidFill>
                  <a:srgbClr val="0D0D0D"/>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p:txBody>
      </p:sp>
      <p:graphicFrame>
        <p:nvGraphicFramePr>
          <p:cNvPr id="427" name="Google Shape;427;p50"/>
          <p:cNvGraphicFramePr/>
          <p:nvPr/>
        </p:nvGraphicFramePr>
        <p:xfrm>
          <a:off x="4795150" y="1072138"/>
          <a:ext cx="3808850" cy="3743800"/>
        </p:xfrm>
        <a:graphic>
          <a:graphicData uri="http://schemas.openxmlformats.org/drawingml/2006/table">
            <a:tbl>
              <a:tblPr bandRow="1">
                <a:noFill/>
                <a:tableStyleId>{0F04518A-03C9-4A1C-8186-F74712354A50}</a:tableStyleId>
              </a:tblPr>
              <a:tblGrid>
                <a:gridCol w="2485700">
                  <a:extLst>
                    <a:ext uri="{9D8B030D-6E8A-4147-A177-3AD203B41FA5}">
                      <a16:colId xmlns:a16="http://schemas.microsoft.com/office/drawing/2014/main" val="20000"/>
                    </a:ext>
                  </a:extLst>
                </a:gridCol>
                <a:gridCol w="1323150">
                  <a:extLst>
                    <a:ext uri="{9D8B030D-6E8A-4147-A177-3AD203B41FA5}">
                      <a16:colId xmlns:a16="http://schemas.microsoft.com/office/drawing/2014/main" val="20001"/>
                    </a:ext>
                  </a:extLst>
                </a:gridCol>
              </a:tblGrid>
              <a:tr h="330325">
                <a:tc>
                  <a:txBody>
                    <a:bodyPr/>
                    <a:lstStyle/>
                    <a:p>
                      <a:pPr marL="0" marR="0" lvl="0" indent="0" algn="just" rtl="0">
                        <a:lnSpc>
                          <a:spcPct val="150000"/>
                        </a:lnSpc>
                        <a:spcBef>
                          <a:spcPts val="0"/>
                        </a:spcBef>
                        <a:spcAft>
                          <a:spcPts val="0"/>
                        </a:spcAft>
                        <a:buClr>
                          <a:srgbClr val="000000"/>
                        </a:buClr>
                        <a:buSzPts val="1200"/>
                        <a:buFont typeface="Arial"/>
                        <a:buNone/>
                      </a:pPr>
                      <a:r>
                        <a:rPr lang="en-US" sz="1200" b="1" u="none" strike="noStrike" cap="none">
                          <a:highlight>
                            <a:srgbClr val="FFFFFF"/>
                          </a:highlight>
                          <a:latin typeface="Times New Roman"/>
                          <a:ea typeface="Times New Roman"/>
                          <a:cs typeface="Times New Roman"/>
                          <a:sym typeface="Times New Roman"/>
                        </a:rPr>
                        <a:t>CIRCUITS  </a:t>
                      </a:r>
                      <a:endParaRPr sz="1200" b="1"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1" u="none" strike="noStrike" cap="none">
                          <a:highlight>
                            <a:srgbClr val="FFFFFF"/>
                          </a:highlight>
                          <a:latin typeface="Times New Roman"/>
                          <a:ea typeface="Times New Roman"/>
                          <a:cs typeface="Times New Roman"/>
                          <a:sym typeface="Times New Roman"/>
                        </a:rPr>
                        <a:t>DELAY</a:t>
                      </a:r>
                      <a:r>
                        <a:rPr lang="en-US" sz="1200" b="0" u="none" strike="noStrike" cap="none">
                          <a:highlight>
                            <a:srgbClr val="FFFFFF"/>
                          </a:highlight>
                          <a:latin typeface="Times New Roman"/>
                          <a:ea typeface="Times New Roman"/>
                          <a:cs typeface="Times New Roman"/>
                          <a:sym typeface="Times New Roman"/>
                        </a:rPr>
                        <a:t> </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00"/>
                  </a:ext>
                </a:extLst>
              </a:tr>
              <a:tr h="283175">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Peres Gate</a:t>
                      </a:r>
                      <a:endParaRPr sz="1200" b="0"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0.889ns</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01"/>
                  </a:ext>
                </a:extLst>
              </a:tr>
              <a:tr h="283175">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Feynman Gate</a:t>
                      </a:r>
                      <a:endParaRPr sz="1200" b="0"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0.733ns</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02"/>
                  </a:ext>
                </a:extLst>
              </a:tr>
              <a:tr h="283175">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TS Gate </a:t>
                      </a:r>
                      <a:endParaRPr sz="1200" b="0"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0.943ns</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03"/>
                  </a:ext>
                </a:extLst>
              </a:tr>
              <a:tr h="283175">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Full Adder  using Peres gate</a:t>
                      </a:r>
                      <a:endParaRPr sz="1200" b="0"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0.949ns</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04"/>
                  </a:ext>
                </a:extLst>
              </a:tr>
              <a:tr h="283175">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2bit Multiplier</a:t>
                      </a:r>
                      <a:endParaRPr sz="1200" b="0"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0.948ns</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05"/>
                  </a:ext>
                </a:extLst>
              </a:tr>
              <a:tr h="283175">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4bit Multiplier</a:t>
                      </a:r>
                      <a:endParaRPr sz="1200" b="0"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3.496ns</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06"/>
                  </a:ext>
                </a:extLst>
              </a:tr>
              <a:tr h="283175">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8bit Multiplier</a:t>
                      </a:r>
                      <a:endParaRPr sz="1200" b="0"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6.645ns</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07"/>
                  </a:ext>
                </a:extLst>
              </a:tr>
              <a:tr h="283175">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16bit Multiplier</a:t>
                      </a:r>
                      <a:endParaRPr sz="1200" b="0"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9.680ns</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08"/>
                  </a:ext>
                </a:extLst>
              </a:tr>
              <a:tr h="283175">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32bit Multiplier</a:t>
                      </a:r>
                      <a:endParaRPr sz="1200" b="0"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13.332ns</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09"/>
                  </a:ext>
                </a:extLst>
              </a:tr>
              <a:tr h="283175">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Floating Point Multiplier </a:t>
                      </a:r>
                      <a:endParaRPr sz="1200" b="0"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40.390ns</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10"/>
                  </a:ext>
                </a:extLst>
              </a:tr>
              <a:tr h="581725">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Combined integer and floating point multiplier </a:t>
                      </a:r>
                      <a:endParaRPr sz="1200" b="0" u="none" strike="noStrike" cap="none">
                        <a:latin typeface="Times New Roman"/>
                        <a:ea typeface="Times New Roman"/>
                        <a:cs typeface="Times New Roman"/>
                        <a:sym typeface="Times New Roman"/>
                      </a:endParaRPr>
                    </a:p>
                  </a:txBody>
                  <a:tcPr marL="33850" marR="33850" marT="0" marB="0"/>
                </a:tc>
                <a:tc>
                  <a:txBody>
                    <a:bodyPr/>
                    <a:lstStyle/>
                    <a:p>
                      <a:pPr marL="0" marR="0" lvl="0" indent="0" algn="just" rtl="0">
                        <a:lnSpc>
                          <a:spcPct val="150000"/>
                        </a:lnSpc>
                        <a:spcBef>
                          <a:spcPts val="0"/>
                        </a:spcBef>
                        <a:spcAft>
                          <a:spcPts val="0"/>
                        </a:spcAft>
                        <a:buClr>
                          <a:srgbClr val="000000"/>
                        </a:buClr>
                        <a:buSzPts val="1200"/>
                        <a:buFont typeface="Arial"/>
                        <a:buNone/>
                      </a:pPr>
                      <a:r>
                        <a:rPr lang="en-US" sz="1200" b="0" u="none" strike="noStrike" cap="none">
                          <a:latin typeface="Times New Roman"/>
                          <a:ea typeface="Times New Roman"/>
                          <a:cs typeface="Times New Roman"/>
                          <a:sym typeface="Times New Roman"/>
                        </a:rPr>
                        <a:t>39.909ns</a:t>
                      </a:r>
                      <a:endParaRPr sz="1200" b="0" u="none" strike="noStrike" cap="none">
                        <a:latin typeface="Times New Roman"/>
                        <a:ea typeface="Times New Roman"/>
                        <a:cs typeface="Times New Roman"/>
                        <a:sym typeface="Times New Roman"/>
                      </a:endParaRPr>
                    </a:p>
                  </a:txBody>
                  <a:tcPr marL="33850" marR="33850" marT="0" marB="0"/>
                </a:tc>
                <a:extLst>
                  <a:ext uri="{0D108BD9-81ED-4DB2-BD59-A6C34878D82A}">
                    <a16:rowId xmlns:a16="http://schemas.microsoft.com/office/drawing/2014/main" val="10011"/>
                  </a:ext>
                </a:extLst>
              </a:tr>
            </a:tbl>
          </a:graphicData>
        </a:graphic>
      </p:graphicFrame>
      <p:sp>
        <p:nvSpPr>
          <p:cNvPr id="428" name="Google Shape;428;p50"/>
          <p:cNvSpPr txBox="1"/>
          <p:nvPr/>
        </p:nvSpPr>
        <p:spPr>
          <a:xfrm>
            <a:off x="5810025" y="513600"/>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D0D0D"/>
                </a:solidFill>
                <a:highlight>
                  <a:schemeClr val="lt1"/>
                </a:highlight>
                <a:latin typeface="Times New Roman"/>
                <a:ea typeface="Times New Roman"/>
                <a:cs typeface="Times New Roman"/>
                <a:sym typeface="Times New Roman"/>
              </a:rPr>
              <a:t>Reversible Gates</a:t>
            </a:r>
            <a:endParaRPr sz="1400" b="0" i="0" u="none" strike="noStrike" cap="none">
              <a:solidFill>
                <a:srgbClr val="000000"/>
              </a:solidFill>
              <a:latin typeface="Arial"/>
              <a:ea typeface="Arial"/>
              <a:cs typeface="Arial"/>
              <a:sym typeface="Arial"/>
            </a:endParaRPr>
          </a:p>
        </p:txBody>
      </p:sp>
      <p:sp>
        <p:nvSpPr>
          <p:cNvPr id="429" name="Google Shape;429;p50"/>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47</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aphicFrame>
        <p:nvGraphicFramePr>
          <p:cNvPr id="434" name="Google Shape;434;p10"/>
          <p:cNvGraphicFramePr/>
          <p:nvPr>
            <p:extLst>
              <p:ext uri="{D42A27DB-BD31-4B8C-83A1-F6EECF244321}">
                <p14:modId xmlns:p14="http://schemas.microsoft.com/office/powerpoint/2010/main" val="2152296001"/>
              </p:ext>
            </p:extLst>
          </p:nvPr>
        </p:nvGraphicFramePr>
        <p:xfrm>
          <a:off x="1159200" y="1310700"/>
          <a:ext cx="7010850" cy="2756990"/>
        </p:xfrm>
        <a:graphic>
          <a:graphicData uri="http://schemas.openxmlformats.org/drawingml/2006/table">
            <a:tbl>
              <a:tblPr firstRow="1" bandRow="1">
                <a:noFill/>
                <a:tableStyleId>{509DE8A8-BAAC-4302-BA3E-03C057ADCCAB}</a:tableStyleId>
              </a:tblPr>
              <a:tblGrid>
                <a:gridCol w="2338850">
                  <a:extLst>
                    <a:ext uri="{9D8B030D-6E8A-4147-A177-3AD203B41FA5}">
                      <a16:colId xmlns:a16="http://schemas.microsoft.com/office/drawing/2014/main" val="20000"/>
                    </a:ext>
                  </a:extLst>
                </a:gridCol>
                <a:gridCol w="2336000">
                  <a:extLst>
                    <a:ext uri="{9D8B030D-6E8A-4147-A177-3AD203B41FA5}">
                      <a16:colId xmlns:a16="http://schemas.microsoft.com/office/drawing/2014/main" val="20001"/>
                    </a:ext>
                  </a:extLst>
                </a:gridCol>
                <a:gridCol w="2336000">
                  <a:extLst>
                    <a:ext uri="{9D8B030D-6E8A-4147-A177-3AD203B41FA5}">
                      <a16:colId xmlns:a16="http://schemas.microsoft.com/office/drawing/2014/main" val="20002"/>
                    </a:ext>
                  </a:extLst>
                </a:gridCol>
              </a:tblGrid>
              <a:tr h="477550">
                <a:tc>
                  <a:txBody>
                    <a:bodyPr/>
                    <a:lstStyle/>
                    <a:p>
                      <a:pPr marL="0" marR="0" lvl="0" indent="0" algn="l" rtl="0">
                        <a:lnSpc>
                          <a:spcPct val="100000"/>
                        </a:lnSpc>
                        <a:spcBef>
                          <a:spcPts val="0"/>
                        </a:spcBef>
                        <a:spcAft>
                          <a:spcPts val="0"/>
                        </a:spcAft>
                        <a:buNone/>
                      </a:pPr>
                      <a:r>
                        <a:rPr lang="en-US" sz="1400" b="1" u="none" strike="noStrike" cap="none">
                          <a:latin typeface="Times New Roman" panose="02020603050405020304" pitchFamily="18" charset="0"/>
                          <a:cs typeface="Times New Roman" panose="02020603050405020304" pitchFamily="18" charset="0"/>
                        </a:rPr>
                        <a:t>Name of multiplier</a:t>
                      </a:r>
                      <a:endParaRPr b="1">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US" sz="1400" b="1" u="none" strike="noStrike" cap="none">
                          <a:latin typeface="Times New Roman" panose="02020603050405020304" pitchFamily="18" charset="0"/>
                          <a:cs typeface="Times New Roman" panose="02020603050405020304" pitchFamily="18" charset="0"/>
                        </a:rPr>
                        <a:t>Vendor</a:t>
                      </a:r>
                      <a:endParaRPr b="1">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US" sz="1400" b="1" u="none" strike="noStrike" cap="none" dirty="0">
                          <a:latin typeface="Times New Roman" panose="02020603050405020304" pitchFamily="18" charset="0"/>
                          <a:cs typeface="Times New Roman" panose="02020603050405020304" pitchFamily="18" charset="0"/>
                        </a:rPr>
                        <a:t>Delay(</a:t>
                      </a:r>
                      <a:r>
                        <a:rPr lang="en-US" sz="1400" b="1" u="none" strike="noStrike" cap="none" dirty="0" err="1">
                          <a:latin typeface="Times New Roman" panose="02020603050405020304" pitchFamily="18" charset="0"/>
                          <a:cs typeface="Times New Roman" panose="02020603050405020304" pitchFamily="18" charset="0"/>
                        </a:rPr>
                        <a:t>nSec</a:t>
                      </a:r>
                      <a:r>
                        <a:rPr lang="en-US" sz="1400" b="1" u="none" strike="noStrike" cap="none" dirty="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847794">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latin typeface="Times New Roman" panose="02020603050405020304" pitchFamily="18" charset="0"/>
                          <a:cs typeface="Times New Roman" panose="02020603050405020304" pitchFamily="18" charset="0"/>
                        </a:rPr>
                        <a:t>Proposed4bit Reversible Vedic multiplier(Reference paper 1-4244-0173)</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sz="14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latin typeface="Times New Roman" panose="02020603050405020304" pitchFamily="18" charset="0"/>
                          <a:cs typeface="Times New Roman" panose="02020603050405020304" pitchFamily="18" charset="0"/>
                        </a:rPr>
                        <a:t>Xilinx</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IN" dirty="0">
                          <a:latin typeface="Times New Roman" panose="02020603050405020304" pitchFamily="18" charset="0"/>
                          <a:cs typeface="Times New Roman" panose="02020603050405020304" pitchFamily="18" charset="0"/>
                        </a:rPr>
                        <a:t>5.353ns</a:t>
                      </a:r>
                      <a:endParaRPr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667275">
                <a:tc>
                  <a:txBody>
                    <a:bodyPr/>
                    <a:lstStyle/>
                    <a:p>
                      <a:pPr marL="0" marR="0" lvl="0" indent="0" algn="l" rtl="0">
                        <a:lnSpc>
                          <a:spcPct val="100000"/>
                        </a:lnSpc>
                        <a:spcBef>
                          <a:spcPts val="0"/>
                        </a:spcBef>
                        <a:spcAft>
                          <a:spcPts val="0"/>
                        </a:spcAft>
                        <a:buNone/>
                      </a:pPr>
                      <a:r>
                        <a:rPr lang="en-US" sz="1400" u="none" strike="noStrike" cap="none" dirty="0">
                          <a:latin typeface="Times New Roman" panose="02020603050405020304" pitchFamily="18" charset="0"/>
                          <a:cs typeface="Times New Roman" panose="02020603050405020304" pitchFamily="18" charset="0"/>
                        </a:rPr>
                        <a:t>4bit Multiplier using Reversible logic </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latin typeface="Times New Roman" panose="02020603050405020304" pitchFamily="18" charset="0"/>
                          <a:cs typeface="Times New Roman" panose="02020603050405020304" pitchFamily="18" charset="0"/>
                        </a:rPr>
                        <a:t>Xilinx</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latin typeface="Times New Roman" panose="02020603050405020304" pitchFamily="18" charset="0"/>
                          <a:cs typeface="Times New Roman" panose="02020603050405020304" pitchFamily="18" charset="0"/>
                        </a:rPr>
                        <a:t>3.496ns</a:t>
                      </a:r>
                    </a:p>
                    <a:p>
                      <a:pPr marL="0" marR="0" lvl="0" indent="0" algn="l" rtl="0">
                        <a:lnSpc>
                          <a:spcPct val="100000"/>
                        </a:lnSpc>
                        <a:spcBef>
                          <a:spcPts val="0"/>
                        </a:spcBef>
                        <a:spcAft>
                          <a:spcPts val="0"/>
                        </a:spcAft>
                        <a:buNone/>
                      </a:pPr>
                      <a:endParaRPr lang="en-US" sz="1400" u="none" strike="noStrike" cap="none"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r h="667275">
                <a:tc>
                  <a:txBody>
                    <a:bodyPr/>
                    <a:lstStyle/>
                    <a:p>
                      <a:pPr marL="0" marR="0" lvl="0" indent="0" algn="l" rtl="0">
                        <a:lnSpc>
                          <a:spcPct val="100000"/>
                        </a:lnSpc>
                        <a:spcBef>
                          <a:spcPts val="0"/>
                        </a:spcBef>
                        <a:spcAft>
                          <a:spcPts val="0"/>
                        </a:spcAft>
                        <a:buNone/>
                      </a:pPr>
                      <a:r>
                        <a:rPr lang="en-US" dirty="0">
                          <a:latin typeface="Times New Roman" panose="02020603050405020304" pitchFamily="18" charset="0"/>
                          <a:cs typeface="Times New Roman" panose="02020603050405020304" pitchFamily="18" charset="0"/>
                        </a:rPr>
                        <a:t>32bit Combined integer and Floating Point Multiplier</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US" dirty="0">
                          <a:latin typeface="Times New Roman" panose="02020603050405020304" pitchFamily="18" charset="0"/>
                          <a:cs typeface="Times New Roman" panose="02020603050405020304" pitchFamily="18" charset="0"/>
                        </a:rPr>
                        <a:t>Xilinx</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latin typeface="Times New Roman" panose="02020603050405020304" pitchFamily="18" charset="0"/>
                          <a:cs typeface="Times New Roman" panose="02020603050405020304" pitchFamily="18" charset="0"/>
                        </a:rPr>
                        <a:t>39.909ns</a:t>
                      </a:r>
                    </a:p>
                  </a:txBody>
                  <a:tcPr marL="91450" marR="91450" marT="45725" marB="45725"/>
                </a:tc>
                <a:extLst>
                  <a:ext uri="{0D108BD9-81ED-4DB2-BD59-A6C34878D82A}">
                    <a16:rowId xmlns:a16="http://schemas.microsoft.com/office/drawing/2014/main" val="1453630466"/>
                  </a:ext>
                </a:extLst>
              </a:tr>
            </a:tbl>
          </a:graphicData>
        </a:graphic>
      </p:graphicFrame>
      <p:sp>
        <p:nvSpPr>
          <p:cNvPr id="435" name="Google Shape;435;p10"/>
          <p:cNvSpPr txBox="1"/>
          <p:nvPr/>
        </p:nvSpPr>
        <p:spPr>
          <a:xfrm>
            <a:off x="692150" y="442119"/>
            <a:ext cx="42545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Comparison of Performance Characteristics </a:t>
            </a:r>
            <a:endParaRPr/>
          </a:p>
        </p:txBody>
      </p:sp>
      <p:sp>
        <p:nvSpPr>
          <p:cNvPr id="436" name="Google Shape;436;p10"/>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Batch No. 10</a:t>
            </a:r>
            <a:endParaRPr/>
          </a:p>
        </p:txBody>
      </p:sp>
      <p:sp>
        <p:nvSpPr>
          <p:cNvPr id="437" name="Google Shape;437;p10"/>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800"/>
              <a:buNone/>
            </a:pPr>
            <a:fld id="{00000000-1234-1234-1234-123412341234}" type="slidenum">
              <a:rPr lang="en-US"/>
              <a:t>46</a:t>
            </a:fld>
            <a:endParaRPr sz="1800" b="0" i="0" u="none" strike="noStrike" cap="none">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11"/>
          <p:cNvSpPr txBox="1"/>
          <p:nvPr/>
        </p:nvSpPr>
        <p:spPr>
          <a:xfrm>
            <a:off x="342900" y="592670"/>
            <a:ext cx="8458200" cy="35247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b="1" i="0" u="none" strike="noStrike" cap="none">
                <a:solidFill>
                  <a:srgbClr val="0D0D0D"/>
                </a:solidFill>
                <a:highlight>
                  <a:srgbClr val="FFFFFF"/>
                </a:highlight>
                <a:latin typeface="Times New Roman"/>
                <a:ea typeface="Times New Roman"/>
                <a:cs typeface="Times New Roman"/>
                <a:sym typeface="Times New Roman"/>
              </a:rPr>
              <a:t>Applications:</a:t>
            </a:r>
            <a:endParaRPr sz="1600" b="1" i="0" u="none" strike="noStrike" cap="none">
              <a:solidFill>
                <a:srgbClr val="0D0D0D"/>
              </a:solidFill>
              <a:highlight>
                <a:srgbClr val="FFFFFF"/>
              </a:highlight>
              <a:latin typeface="Times New Roman"/>
              <a:ea typeface="Times New Roman"/>
              <a:cs typeface="Times New Roman"/>
              <a:sym typeface="Times New Roman"/>
            </a:endParaRPr>
          </a:p>
          <a:p>
            <a:pPr marL="0" marR="0" lvl="0" indent="0" algn="just" rtl="0">
              <a:lnSpc>
                <a:spcPct val="150000"/>
              </a:lnSpc>
              <a:spcBef>
                <a:spcPts val="1000"/>
              </a:spcBef>
              <a:spcAft>
                <a:spcPts val="0"/>
              </a:spcAft>
              <a:buNone/>
            </a:pPr>
            <a:r>
              <a:rPr lang="en-US" sz="1200" b="1" i="0" u="none" strike="noStrike" cap="none">
                <a:solidFill>
                  <a:srgbClr val="0D0D0D"/>
                </a:solidFill>
                <a:highlight>
                  <a:srgbClr val="FFFFFF"/>
                </a:highlight>
                <a:latin typeface="Times New Roman"/>
                <a:ea typeface="Times New Roman"/>
                <a:cs typeface="Times New Roman"/>
                <a:sym typeface="Times New Roman"/>
              </a:rPr>
              <a:t>Quantum Computing:</a:t>
            </a:r>
            <a:r>
              <a:rPr lang="en-US" sz="1200" b="0" i="0" u="none" strike="noStrike" cap="none">
                <a:solidFill>
                  <a:srgbClr val="0D0D0D"/>
                </a:solidFill>
                <a:highlight>
                  <a:srgbClr val="FFFFFF"/>
                </a:highlight>
                <a:latin typeface="Times New Roman"/>
                <a:ea typeface="Times New Roman"/>
                <a:cs typeface="Times New Roman"/>
                <a:sym typeface="Times New Roman"/>
              </a:rPr>
              <a:t> Reversible logic is fundamental to quantum computing, where operations must be reversible to maintain coherence and avoid energy loss. Our multiplier could serve as a key component in quantum circuits for arithmetic operations, enabling more efficient quantum algorithms for tasks such as factoring large numbers and simulating quantum systems.</a:t>
            </a:r>
            <a:endParaRPr sz="12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000"/>
              </a:spcBef>
              <a:spcAft>
                <a:spcPts val="0"/>
              </a:spcAft>
              <a:buNone/>
            </a:pPr>
            <a:r>
              <a:rPr lang="en-US" sz="1200" b="1" i="0" u="none" strike="noStrike" cap="none">
                <a:solidFill>
                  <a:srgbClr val="0D0D0D"/>
                </a:solidFill>
                <a:highlight>
                  <a:srgbClr val="FFFFFF"/>
                </a:highlight>
                <a:latin typeface="Times New Roman"/>
                <a:ea typeface="Times New Roman"/>
                <a:cs typeface="Times New Roman"/>
                <a:sym typeface="Times New Roman"/>
              </a:rPr>
              <a:t>Low-Power Computing:</a:t>
            </a:r>
            <a:r>
              <a:rPr lang="en-US" sz="1200" b="0" i="0" u="none" strike="noStrike" cap="none">
                <a:solidFill>
                  <a:srgbClr val="0D0D0D"/>
                </a:solidFill>
                <a:highlight>
                  <a:srgbClr val="FFFFFF"/>
                </a:highlight>
                <a:latin typeface="Times New Roman"/>
                <a:ea typeface="Times New Roman"/>
                <a:cs typeface="Times New Roman"/>
                <a:sym typeface="Times New Roman"/>
              </a:rPr>
              <a:t> Reversible logic gates have the potential to reduce energy consumption in conventional computing systems. By incorporating our multiplier into low-power devices such as smartphones, wearables, and IoT sensors, we can extend battery life and reduce environmental impact without sacrificing computational performance.</a:t>
            </a:r>
            <a:endParaRPr sz="12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000"/>
              </a:spcBef>
              <a:spcAft>
                <a:spcPts val="0"/>
              </a:spcAft>
              <a:buNone/>
            </a:pPr>
            <a:r>
              <a:rPr lang="en-US" sz="1200" b="1" i="0" u="none" strike="noStrike" cap="none">
                <a:solidFill>
                  <a:srgbClr val="0D0D0D"/>
                </a:solidFill>
                <a:highlight>
                  <a:srgbClr val="FFFFFF"/>
                </a:highlight>
                <a:latin typeface="Times New Roman"/>
                <a:ea typeface="Times New Roman"/>
                <a:cs typeface="Times New Roman"/>
                <a:sym typeface="Times New Roman"/>
              </a:rPr>
              <a:t>Digital Communication Systems: </a:t>
            </a:r>
            <a:r>
              <a:rPr lang="en-US" sz="1200" b="0" i="0" u="none" strike="noStrike" cap="none">
                <a:solidFill>
                  <a:srgbClr val="0D0D0D"/>
                </a:solidFill>
                <a:highlight>
                  <a:srgbClr val="FFFFFF"/>
                </a:highlight>
                <a:latin typeface="Times New Roman"/>
                <a:ea typeface="Times New Roman"/>
                <a:cs typeface="Times New Roman"/>
                <a:sym typeface="Times New Roman"/>
              </a:rPr>
              <a:t>Digital communication systems, including wireless communication, data transmission, and networking, rely on efficient signal processing algorithms for encoding, decoding, and error correction. </a:t>
            </a:r>
            <a:r>
              <a:rPr lang="en-US" sz="1200" i="0" u="none" strike="noStrike" cap="none">
                <a:solidFill>
                  <a:srgbClr val="0D0D0D"/>
                </a:solidFill>
                <a:highlight>
                  <a:srgbClr val="FFFFFF"/>
                </a:highlight>
                <a:latin typeface="Times New Roman"/>
                <a:ea typeface="Times New Roman"/>
                <a:cs typeface="Times New Roman"/>
                <a:sym typeface="Times New Roman"/>
              </a:rPr>
              <a:t>Multipliers using Reversible logic can accelerate these algorithms by efficiently processing integer and floating-point operations, leading to improved data throughput and reliability.</a:t>
            </a:r>
            <a:endParaRPr sz="1200" i="0" u="none" strike="noStrike" cap="none">
              <a:solidFill>
                <a:srgbClr val="000000"/>
              </a:solidFill>
              <a:latin typeface="Times New Roman"/>
              <a:ea typeface="Times New Roman"/>
              <a:cs typeface="Times New Roman"/>
              <a:sym typeface="Times New Roman"/>
            </a:endParaRPr>
          </a:p>
        </p:txBody>
      </p:sp>
      <p:sp>
        <p:nvSpPr>
          <p:cNvPr id="443" name="Google Shape;443;p11"/>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49</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2"/>
          <p:cNvSpPr txBox="1"/>
          <p:nvPr/>
        </p:nvSpPr>
        <p:spPr>
          <a:xfrm>
            <a:off x="153550" y="582120"/>
            <a:ext cx="8869800" cy="37302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1000"/>
              </a:spcBef>
              <a:spcAft>
                <a:spcPts val="0"/>
              </a:spcAft>
              <a:buNone/>
            </a:pPr>
            <a:r>
              <a:rPr lang="en-US" sz="1200" dirty="0">
                <a:solidFill>
                  <a:srgbClr val="0D0D0D"/>
                </a:solidFill>
                <a:highlight>
                  <a:srgbClr val="FFFFFF"/>
                </a:highlight>
                <a:latin typeface="Times New Roman"/>
                <a:ea typeface="Times New Roman"/>
                <a:cs typeface="Times New Roman"/>
                <a:sym typeface="Times New Roman"/>
              </a:rPr>
              <a:t>In conclusion, this project effectively addressed the complex task of designing a 32-bit reversible combined integer and floating-point multiplier. Through systematic development, a foundation was laid using fundamental reversible logic gates such as Peres and Feynman Gates. Starting from basic components like half adders and full adders and progressing to higher-level multipliers, a robust integer multiplier capable of handling 32-bit operands was constructed. Transitioning to floating-point arithmetic, components were devised to manage the intricacies of floating-point representation, including sign bit calculation, mantissa calculation using a 24x24 bit multiplier, and exponent calculation employing ripple carry adders. These components were seamlessly integrated to form a comprehensive floating-point multiplier capable of accurately processing floating-point inputs while preserving precision and range. The integration of both integer and floating-point multiplication functionalities ensures versatility and efficiency in handling various input scenarios. The system adeptly produces integer output when dealing with integer inputs, floating-point output when both inputs are floating-point numbers, and correctly computes floating-point output when one input is an integer and the other is a floating-point number.</a:t>
            </a:r>
            <a:endParaRPr sz="1200" dirty="0">
              <a:solidFill>
                <a:srgbClr val="0D0D0D"/>
              </a:solidFill>
              <a:highlight>
                <a:srgbClr val="FFFFFF"/>
              </a:highlight>
              <a:latin typeface="Times New Roman"/>
              <a:ea typeface="Times New Roman"/>
              <a:cs typeface="Times New Roman"/>
              <a:sym typeface="Times New Roman"/>
            </a:endParaRPr>
          </a:p>
          <a:p>
            <a:pPr marL="0" marR="0" lvl="0" indent="0" algn="just" rtl="0">
              <a:lnSpc>
                <a:spcPct val="150000"/>
              </a:lnSpc>
              <a:spcBef>
                <a:spcPts val="1000"/>
              </a:spcBef>
              <a:spcAft>
                <a:spcPts val="0"/>
              </a:spcAft>
              <a:buNone/>
            </a:pPr>
            <a:r>
              <a:rPr lang="en-US" sz="1200" dirty="0">
                <a:solidFill>
                  <a:srgbClr val="0D0D0D"/>
                </a:solidFill>
                <a:highlight>
                  <a:srgbClr val="FFFFFF"/>
                </a:highlight>
                <a:latin typeface="Times New Roman"/>
                <a:ea typeface="Times New Roman"/>
                <a:cs typeface="Times New Roman"/>
                <a:sym typeface="Times New Roman"/>
              </a:rPr>
              <a:t> Overall, the project demonstrates  a meticulous fusion of theoretical concepts and their practical application in designing an advanced  and adaptable multiplier. This multiplier adeptly meets the demands of modern computational challenges, showcasing its adaptability and effectiveness.</a:t>
            </a:r>
            <a:endParaRPr sz="1200" b="0" i="0" u="none" strike="noStrike" cap="none" dirty="0">
              <a:solidFill>
                <a:srgbClr val="000000"/>
              </a:solidFill>
              <a:latin typeface="Calibri"/>
              <a:ea typeface="Calibri"/>
              <a:cs typeface="Calibri"/>
              <a:sym typeface="Calibri"/>
            </a:endParaRPr>
          </a:p>
        </p:txBody>
      </p:sp>
      <p:sp>
        <p:nvSpPr>
          <p:cNvPr id="449" name="Google Shape;449;p12"/>
          <p:cNvSpPr txBox="1"/>
          <p:nvPr/>
        </p:nvSpPr>
        <p:spPr>
          <a:xfrm>
            <a:off x="129540" y="274320"/>
            <a:ext cx="2354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CONCLUSION</a:t>
            </a:r>
            <a:r>
              <a:rPr lang="en-US" sz="1400" b="0" i="0" u="none" strike="noStrike" cap="none">
                <a:solidFill>
                  <a:srgbClr val="000000"/>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450" name="Google Shape;450;p12"/>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50</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5"/>
          <p:cNvSpPr txBox="1">
            <a:spLocks noGrp="1"/>
          </p:cNvSpPr>
          <p:nvPr>
            <p:ph type="body" idx="1"/>
          </p:nvPr>
        </p:nvSpPr>
        <p:spPr>
          <a:xfrm>
            <a:off x="403100" y="460480"/>
            <a:ext cx="8229600" cy="246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1600" b="1" dirty="0">
                <a:latin typeface="Times New Roman"/>
                <a:ea typeface="Times New Roman"/>
                <a:cs typeface="Times New Roman"/>
                <a:sym typeface="Times New Roman"/>
              </a:rPr>
              <a:t>Future Scope:</a:t>
            </a:r>
            <a:endParaRPr sz="2000" dirty="0"/>
          </a:p>
        </p:txBody>
      </p:sp>
      <p:sp>
        <p:nvSpPr>
          <p:cNvPr id="456" name="Google Shape;456;p1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Batch No. 10</a:t>
            </a:r>
            <a:endParaRPr/>
          </a:p>
        </p:txBody>
      </p:sp>
      <p:sp>
        <p:nvSpPr>
          <p:cNvPr id="457" name="Google Shape;457;p1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800"/>
              <a:buNone/>
            </a:pPr>
            <a:fld id="{00000000-1234-1234-1234-123412341234}" type="slidenum">
              <a:rPr lang="en-US"/>
              <a:t>49</a:t>
            </a:fld>
            <a:endParaRPr sz="1800" b="0" i="0" u="none" strike="noStrike" cap="none">
              <a:latin typeface="Calibri"/>
              <a:ea typeface="Calibri"/>
              <a:cs typeface="Calibri"/>
              <a:sym typeface="Calibri"/>
            </a:endParaRPr>
          </a:p>
        </p:txBody>
      </p:sp>
      <p:sp>
        <p:nvSpPr>
          <p:cNvPr id="458" name="Google Shape;458;p15"/>
          <p:cNvSpPr txBox="1"/>
          <p:nvPr/>
        </p:nvSpPr>
        <p:spPr>
          <a:xfrm>
            <a:off x="403100" y="1000119"/>
            <a:ext cx="8751000" cy="184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200" dirty="0">
                <a:latin typeface="Times New Roman"/>
                <a:ea typeface="Times New Roman"/>
                <a:cs typeface="Times New Roman"/>
                <a:sym typeface="Times New Roman"/>
              </a:rPr>
              <a:t>This work can be extended by exploring the integration of additional arithmetic operations beyond multiplication, such as division, square root, and exponentiation, into the existing multiplier architecture. This expansion would create a more comprehensive arithmetic processing unit capable of handling a wider range of computational tasks within digital signal processing systems.</a:t>
            </a:r>
            <a:endParaRPr sz="1200" dirty="0">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1200" dirty="0">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US" sz="1200" dirty="0">
                <a:latin typeface="Times New Roman"/>
                <a:ea typeface="Times New Roman"/>
                <a:cs typeface="Times New Roman"/>
                <a:sym typeface="Times New Roman"/>
              </a:rPr>
              <a:t>Furthermore, enhancing the versatility and adaptability of the multiplier unit by incorporating configurable parameters and modes of operation could significantly broaden its applicability across diverse application domains. For instance, implementing configurable precision settings for floating-point operations or supporting various integer arithmetic formats would enable the multiplier to cater to a broader spectrum of computational requirements.</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6"/>
          <p:cNvSpPr txBox="1"/>
          <p:nvPr/>
        </p:nvSpPr>
        <p:spPr>
          <a:xfrm>
            <a:off x="425450" y="381000"/>
            <a:ext cx="2247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Reversible Logic:</a:t>
            </a:r>
            <a:endParaRPr sz="1800" b="1" i="0" u="none" strike="noStrike" cap="none">
              <a:solidFill>
                <a:srgbClr val="000000"/>
              </a:solidFill>
              <a:latin typeface="Times New Roman"/>
              <a:ea typeface="Times New Roman"/>
              <a:cs typeface="Times New Roman"/>
              <a:sym typeface="Times New Roman"/>
            </a:endParaRPr>
          </a:p>
        </p:txBody>
      </p:sp>
      <p:sp>
        <p:nvSpPr>
          <p:cNvPr id="77" name="Google Shape;77;p6"/>
          <p:cNvSpPr txBox="1"/>
          <p:nvPr/>
        </p:nvSpPr>
        <p:spPr>
          <a:xfrm>
            <a:off x="425450" y="946150"/>
            <a:ext cx="7734300" cy="212365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dk1"/>
                </a:solidFill>
                <a:latin typeface="Times New Roman"/>
                <a:ea typeface="Times New Roman"/>
                <a:cs typeface="Times New Roman"/>
                <a:sym typeface="Times New Roman"/>
              </a:rPr>
              <a:t>Reversible Logic Gate is an n-input n-output logic device with one-to-one mapping. It helps  to identify the output from the input and can specifically recover any input from the output. It is a type of computing logic where every operation is invertible, meaning that both the input and output states can be uniquely determined. Reversible logic has various applications in various fields like in Nano-technology, Quantum computing, Low power CMOS, Optical computing etc.</a:t>
            </a:r>
            <a:endParaRPr/>
          </a:p>
          <a:p>
            <a:pPr marL="0" marR="0" lvl="0" indent="0" algn="just" rtl="0">
              <a:lnSpc>
                <a:spcPct val="100000"/>
              </a:lnSpc>
              <a:spcBef>
                <a:spcPts val="0"/>
              </a:spcBef>
              <a:spcAft>
                <a:spcPts val="0"/>
              </a:spcAft>
              <a:buNone/>
            </a:pPr>
            <a:endParaRPr sz="12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1200" b="0" i="0" u="none" strike="noStrike" cap="none">
                <a:solidFill>
                  <a:schemeClr val="dk1"/>
                </a:solidFill>
                <a:latin typeface="Times New Roman"/>
                <a:ea typeface="Times New Roman"/>
                <a:cs typeface="Times New Roman"/>
                <a:sym typeface="Times New Roman"/>
              </a:rPr>
              <a:t>Types of Reversible Logic Gates:</a:t>
            </a:r>
            <a:endParaRPr/>
          </a:p>
          <a:p>
            <a:pPr marL="171450" marR="0" lvl="0" indent="-171450" algn="just" rtl="0">
              <a:lnSpc>
                <a:spcPct val="100000"/>
              </a:lnSpc>
              <a:spcBef>
                <a:spcPts val="0"/>
              </a:spcBef>
              <a:spcAft>
                <a:spcPts val="0"/>
              </a:spcAft>
              <a:buClr>
                <a:srgbClr val="000000"/>
              </a:buClr>
              <a:buSzPts val="1200"/>
              <a:buFont typeface="Noto Sans Symbols"/>
              <a:buChar char="⮚"/>
            </a:pPr>
            <a:r>
              <a:rPr lang="en-US" sz="1200" b="0" i="0" u="none" strike="noStrike" cap="none">
                <a:solidFill>
                  <a:schemeClr val="dk1"/>
                </a:solidFill>
                <a:latin typeface="Times New Roman"/>
                <a:ea typeface="Times New Roman"/>
                <a:cs typeface="Times New Roman"/>
                <a:sym typeface="Times New Roman"/>
              </a:rPr>
              <a:t>Peres Gate</a:t>
            </a:r>
            <a:endParaRPr/>
          </a:p>
          <a:p>
            <a:pPr marL="171450" marR="0" lvl="0" indent="-171450" algn="just" rtl="0">
              <a:lnSpc>
                <a:spcPct val="100000"/>
              </a:lnSpc>
              <a:spcBef>
                <a:spcPts val="0"/>
              </a:spcBef>
              <a:spcAft>
                <a:spcPts val="0"/>
              </a:spcAft>
              <a:buClr>
                <a:srgbClr val="000000"/>
              </a:buClr>
              <a:buSzPts val="1200"/>
              <a:buFont typeface="Noto Sans Symbols"/>
              <a:buChar char="⮚"/>
            </a:pPr>
            <a:r>
              <a:rPr lang="en-US" sz="1200" b="0" i="0" u="none" strike="noStrike" cap="none">
                <a:solidFill>
                  <a:schemeClr val="dk1"/>
                </a:solidFill>
                <a:latin typeface="Times New Roman"/>
                <a:ea typeface="Times New Roman"/>
                <a:cs typeface="Times New Roman"/>
                <a:sym typeface="Times New Roman"/>
              </a:rPr>
              <a:t>Feynman Gate</a:t>
            </a:r>
            <a:endParaRPr/>
          </a:p>
          <a:p>
            <a:pPr marL="171450" marR="0" lvl="0" indent="-171450" algn="just" rtl="0">
              <a:lnSpc>
                <a:spcPct val="100000"/>
              </a:lnSpc>
              <a:spcBef>
                <a:spcPts val="0"/>
              </a:spcBef>
              <a:spcAft>
                <a:spcPts val="0"/>
              </a:spcAft>
              <a:buClr>
                <a:srgbClr val="000000"/>
              </a:buClr>
              <a:buSzPts val="1200"/>
              <a:buFont typeface="Noto Sans Symbols"/>
              <a:buChar char="⮚"/>
            </a:pPr>
            <a:r>
              <a:rPr lang="en-US" sz="1200" b="0" i="0" u="none" strike="noStrike" cap="none">
                <a:solidFill>
                  <a:schemeClr val="dk1"/>
                </a:solidFill>
                <a:latin typeface="Times New Roman"/>
                <a:ea typeface="Times New Roman"/>
                <a:cs typeface="Times New Roman"/>
                <a:sym typeface="Times New Roman"/>
              </a:rPr>
              <a:t>Fredkin Gate</a:t>
            </a:r>
            <a:endParaRPr/>
          </a:p>
          <a:p>
            <a:pPr marL="171450" marR="0" lvl="0" indent="-171450" algn="just" rtl="0">
              <a:lnSpc>
                <a:spcPct val="100000"/>
              </a:lnSpc>
              <a:spcBef>
                <a:spcPts val="0"/>
              </a:spcBef>
              <a:spcAft>
                <a:spcPts val="0"/>
              </a:spcAft>
              <a:buClr>
                <a:srgbClr val="000000"/>
              </a:buClr>
              <a:buSzPts val="1200"/>
              <a:buFont typeface="Noto Sans Symbols"/>
              <a:buChar char="⮚"/>
            </a:pPr>
            <a:r>
              <a:rPr lang="en-US" sz="1200" b="0" i="0" u="none" strike="noStrike" cap="none">
                <a:solidFill>
                  <a:schemeClr val="dk1"/>
                </a:solidFill>
                <a:latin typeface="Times New Roman"/>
                <a:ea typeface="Times New Roman"/>
                <a:cs typeface="Times New Roman"/>
                <a:sym typeface="Times New Roman"/>
              </a:rPr>
              <a:t>Transparency Symmetric Gate</a:t>
            </a:r>
            <a:endParaRPr/>
          </a:p>
          <a:p>
            <a:pPr marL="171450" marR="0" lvl="0" indent="-171450" algn="just" rtl="0">
              <a:lnSpc>
                <a:spcPct val="100000"/>
              </a:lnSpc>
              <a:spcBef>
                <a:spcPts val="0"/>
              </a:spcBef>
              <a:spcAft>
                <a:spcPts val="0"/>
              </a:spcAft>
              <a:buClr>
                <a:srgbClr val="000000"/>
              </a:buClr>
              <a:buSzPts val="1200"/>
              <a:buFont typeface="Noto Sans Symbols"/>
              <a:buChar char="⮚"/>
            </a:pPr>
            <a:r>
              <a:rPr lang="en-US" sz="1200" b="0" i="0" u="none" strike="noStrike" cap="none">
                <a:solidFill>
                  <a:schemeClr val="dk1"/>
                </a:solidFill>
                <a:latin typeface="Times New Roman"/>
                <a:ea typeface="Times New Roman"/>
                <a:cs typeface="Times New Roman"/>
                <a:sym typeface="Times New Roman"/>
              </a:rPr>
              <a:t>Toffoli Gate</a:t>
            </a:r>
            <a:endParaRPr sz="1200" b="0" i="0" u="none" strike="noStrike" cap="none">
              <a:solidFill>
                <a:schemeClr val="dk1"/>
              </a:solidFill>
              <a:highlight>
                <a:srgbClr val="C0C0C0"/>
              </a:highlight>
              <a:latin typeface="Times New Roman"/>
              <a:ea typeface="Times New Roman"/>
              <a:cs typeface="Times New Roman"/>
              <a:sym typeface="Times New Roman"/>
            </a:endParaRPr>
          </a:p>
        </p:txBody>
      </p:sp>
      <p:sp>
        <p:nvSpPr>
          <p:cNvPr id="78" name="Google Shape;78;p6"/>
          <p:cNvSpPr txBox="1"/>
          <p:nvPr/>
        </p:nvSpPr>
        <p:spPr>
          <a:xfrm>
            <a:off x="425450" y="3399829"/>
            <a:ext cx="827405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000000"/>
                </a:solidFill>
                <a:latin typeface="Times New Roman"/>
                <a:ea typeface="Times New Roman"/>
                <a:cs typeface="Times New Roman"/>
                <a:sym typeface="Times New Roman"/>
              </a:rPr>
              <a:t>Advantages:</a:t>
            </a:r>
            <a:endParaRPr dirty="0"/>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Times New Roman"/>
                <a:ea typeface="Times New Roman"/>
                <a:cs typeface="Times New Roman"/>
                <a:sym typeface="Times New Roman"/>
              </a:rPr>
              <a:t>Flexibility: It refers to the universality of a Reversible logic gate in realizing more functions.</a:t>
            </a:r>
            <a:endParaRPr dirty="0"/>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Times New Roman"/>
                <a:ea typeface="Times New Roman"/>
                <a:cs typeface="Times New Roman"/>
                <a:sym typeface="Times New Roman"/>
              </a:rPr>
              <a:t>Gate Level: This refers to the number of levels in the circuit which are required to realize the given logic functions.</a:t>
            </a:r>
            <a:endParaRPr dirty="0"/>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dirty="0">
                <a:latin typeface="Times New Roman"/>
                <a:ea typeface="Times New Roman"/>
                <a:cs typeface="Times New Roman"/>
                <a:sym typeface="Times New Roman"/>
              </a:rPr>
              <a:t>   Efficiency: It refers to that we can implement complex circuits by using Reversible Logic.</a:t>
            </a:r>
            <a:endParaRPr sz="1200" b="0" i="0" u="none" strike="noStrike" cap="none" dirty="0">
              <a:solidFill>
                <a:srgbClr val="000000"/>
              </a:solidFill>
              <a:latin typeface="Times New Roman"/>
              <a:ea typeface="Times New Roman"/>
              <a:cs typeface="Times New Roman"/>
              <a:sym typeface="Times New Roman"/>
            </a:endParaRPr>
          </a:p>
        </p:txBody>
      </p:sp>
      <p:sp>
        <p:nvSpPr>
          <p:cNvPr id="79" name="Google Shape;79;p6"/>
          <p:cNvSpPr txBox="1"/>
          <p:nvPr/>
        </p:nvSpPr>
        <p:spPr>
          <a:xfrm>
            <a:off x="8589500" y="4756150"/>
            <a:ext cx="301686"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5</a:t>
            </a:r>
            <a:endParaRPr sz="1800" b="0" i="0" u="none" strike="noStrike" cap="none">
              <a:solidFill>
                <a:srgbClr val="7F7F7F"/>
              </a:solidFill>
              <a:latin typeface="Calibri"/>
              <a:ea typeface="Calibri"/>
              <a:cs typeface="Calibri"/>
              <a:sym typeface="Calibri"/>
            </a:endParaRPr>
          </a:p>
        </p:txBody>
      </p:sp>
      <p:sp>
        <p:nvSpPr>
          <p:cNvPr id="80" name="Google Shape;80;p6"/>
          <p:cNvSpPr txBox="1"/>
          <p:nvPr/>
        </p:nvSpPr>
        <p:spPr>
          <a:xfrm>
            <a:off x="3600450" y="4756150"/>
            <a:ext cx="2819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Batch No. 10</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6"/>
          <p:cNvSpPr txBox="1"/>
          <p:nvPr/>
        </p:nvSpPr>
        <p:spPr>
          <a:xfrm>
            <a:off x="209550" y="194420"/>
            <a:ext cx="8623300" cy="3529131"/>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600" b="1" i="0" u="none" strike="noStrike" cap="none" dirty="0">
                <a:solidFill>
                  <a:srgbClr val="000000"/>
                </a:solidFill>
                <a:latin typeface="Times New Roman"/>
                <a:ea typeface="Times New Roman"/>
                <a:cs typeface="Times New Roman"/>
                <a:sym typeface="Times New Roman"/>
              </a:rPr>
              <a:t>References: </a:t>
            </a:r>
          </a:p>
          <a:p>
            <a:pPr algn="just">
              <a:lnSpc>
                <a:spcPct val="115000"/>
              </a:lnSpc>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Pandimeena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R</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Annapoorani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 Kaviya T.D,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Rajalakshimi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 and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Dhanagopal</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R,” Design and Comparison of Power, Area and Delay of 32-bit Reversible MAC unit”, in IEEE , </a:t>
            </a:r>
            <a:r>
              <a:rPr lang="en-US" sz="1200" dirty="0">
                <a:latin typeface="Times New Roman" panose="02020603050405020304" pitchFamily="18" charset="0"/>
                <a:cs typeface="Times New Roman" panose="02020603050405020304" pitchFamily="18" charset="0"/>
              </a:rPr>
              <a:t>on Advanced Computing &amp; Communication Systems (ICACCS) , May 10,2020.</a:t>
            </a:r>
            <a:endParaRPr sz="1600" b="1" i="0" u="none" strike="noStrike" cap="none" dirty="0">
              <a:solidFill>
                <a:srgbClr val="000000"/>
              </a:solidFill>
              <a:latin typeface="Times New Roman"/>
              <a:ea typeface="Times New Roman"/>
              <a:cs typeface="Times New Roman"/>
              <a:sym typeface="Times New Roman"/>
            </a:endParaRPr>
          </a:p>
          <a:p>
            <a:pPr marL="0" marR="0" lvl="0" indent="0" algn="just" rtl="0">
              <a:lnSpc>
                <a:spcPct val="150000"/>
              </a:lnSpc>
              <a:spcBef>
                <a:spcPts val="1000"/>
              </a:spcBef>
              <a:spcAft>
                <a:spcPts val="0"/>
              </a:spcAft>
              <a:buNone/>
            </a:pPr>
            <a:r>
              <a:rPr lang="en-US" sz="1200" b="0" i="0" u="none" strike="noStrike" cap="none" dirty="0">
                <a:solidFill>
                  <a:srgbClr val="000000"/>
                </a:solidFill>
                <a:latin typeface="Times New Roman"/>
                <a:ea typeface="Times New Roman"/>
                <a:cs typeface="Times New Roman"/>
                <a:sym typeface="Times New Roman"/>
              </a:rPr>
              <a:t>[2] Syed Farah Naz and Ambika Prasad Shah ,” Reversible Gates: A Paradigm Shift in Computing”, in IEEE Open Journal Of Circuits And Systems , 15 August 2023 ,vol. 4, pp.241 257.</a:t>
            </a:r>
            <a:endParaRPr sz="12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50000"/>
              </a:lnSpc>
              <a:spcBef>
                <a:spcPts val="1000"/>
              </a:spcBef>
              <a:spcAft>
                <a:spcPts val="0"/>
              </a:spcAft>
              <a:buNone/>
            </a:pPr>
            <a:r>
              <a:rPr lang="en-US" sz="1200" b="0" i="0" u="none" strike="noStrike" cap="none" dirty="0">
                <a:solidFill>
                  <a:srgbClr val="000000"/>
                </a:solidFill>
                <a:latin typeface="Times New Roman"/>
                <a:ea typeface="Times New Roman"/>
                <a:cs typeface="Times New Roman"/>
                <a:sym typeface="Times New Roman"/>
              </a:rPr>
              <a:t>[3] </a:t>
            </a:r>
            <a:r>
              <a:rPr lang="en-US" sz="1200" b="0" i="0" u="none" strike="noStrike" cap="none" dirty="0" err="1">
                <a:solidFill>
                  <a:srgbClr val="000000"/>
                </a:solidFill>
                <a:latin typeface="Times New Roman"/>
                <a:ea typeface="Times New Roman"/>
                <a:cs typeface="Times New Roman"/>
                <a:sym typeface="Times New Roman"/>
              </a:rPr>
              <a:t>Anekant</a:t>
            </a:r>
            <a:r>
              <a:rPr lang="en-US" sz="1200" b="0" i="0" u="none" strike="noStrike" cap="none" dirty="0">
                <a:solidFill>
                  <a:srgbClr val="000000"/>
                </a:solidFill>
                <a:latin typeface="Times New Roman"/>
                <a:ea typeface="Times New Roman"/>
                <a:cs typeface="Times New Roman"/>
                <a:sym typeface="Times New Roman"/>
              </a:rPr>
              <a:t> Jain and Rakhee Jain ,” Design of Reversible Single Precision and Double Precision Floating Point Multipliers”, in IEEE open journal Of Circuits , RGPV, Bhopal ,India 2018 .</a:t>
            </a:r>
            <a:endParaRPr sz="12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50000"/>
              </a:lnSpc>
              <a:spcBef>
                <a:spcPts val="1000"/>
              </a:spcBef>
              <a:spcAft>
                <a:spcPts val="0"/>
              </a:spcAft>
              <a:buNone/>
            </a:pPr>
            <a:r>
              <a:rPr lang="en-US" sz="1200" b="0" i="0" u="none" strike="noStrike" cap="none" dirty="0">
                <a:solidFill>
                  <a:srgbClr val="000000"/>
                </a:solidFill>
                <a:latin typeface="Times New Roman"/>
                <a:ea typeface="Times New Roman"/>
                <a:cs typeface="Times New Roman"/>
                <a:sym typeface="Times New Roman"/>
              </a:rPr>
              <a:t>[4] Mr. Ashish K. Thakre , Prof. Sujata S. </a:t>
            </a:r>
            <a:r>
              <a:rPr lang="en-US" sz="1200" b="0" i="0" u="none" strike="noStrike" cap="none" dirty="0" err="1">
                <a:solidFill>
                  <a:srgbClr val="000000"/>
                </a:solidFill>
                <a:latin typeface="Times New Roman"/>
                <a:ea typeface="Times New Roman"/>
                <a:cs typeface="Times New Roman"/>
                <a:sym typeface="Times New Roman"/>
              </a:rPr>
              <a:t>Chiwande</a:t>
            </a:r>
            <a:r>
              <a:rPr lang="en-US" sz="1200" b="0" i="0" u="none" strike="noStrike" cap="none" dirty="0">
                <a:solidFill>
                  <a:srgbClr val="000000"/>
                </a:solidFill>
                <a:latin typeface="Times New Roman"/>
                <a:ea typeface="Times New Roman"/>
                <a:cs typeface="Times New Roman"/>
                <a:sym typeface="Times New Roman"/>
              </a:rPr>
              <a:t> and Mr. Sumit D. </a:t>
            </a:r>
            <a:r>
              <a:rPr lang="en-US" sz="1200" b="0" i="0" u="none" strike="noStrike" cap="none" dirty="0" err="1">
                <a:solidFill>
                  <a:srgbClr val="000000"/>
                </a:solidFill>
                <a:latin typeface="Times New Roman"/>
                <a:ea typeface="Times New Roman"/>
                <a:cs typeface="Times New Roman"/>
                <a:sym typeface="Times New Roman"/>
              </a:rPr>
              <a:t>Chafale</a:t>
            </a:r>
            <a:r>
              <a:rPr lang="en-US" sz="1200" b="0" i="0" u="none" strike="noStrike" cap="none" dirty="0">
                <a:solidFill>
                  <a:srgbClr val="000000"/>
                </a:solidFill>
                <a:latin typeface="Times New Roman"/>
                <a:ea typeface="Times New Roman"/>
                <a:cs typeface="Times New Roman"/>
                <a:sym typeface="Times New Roman"/>
              </a:rPr>
              <a:t> ,” Design of Low Power Multiplier Using Reversible Logic Gate”, in IEEE Journal ,</a:t>
            </a:r>
            <a:r>
              <a:rPr lang="en-US" sz="1200" b="1" i="0" u="none" strike="noStrike" cap="none" dirty="0">
                <a:solidFill>
                  <a:srgbClr val="000000"/>
                </a:solidFill>
                <a:latin typeface="Times New Roman"/>
                <a:ea typeface="Times New Roman"/>
                <a:cs typeface="Times New Roman"/>
                <a:sym typeface="Times New Roman"/>
              </a:rPr>
              <a:t> </a:t>
            </a:r>
            <a:r>
              <a:rPr lang="en-US" sz="1200" b="0" i="0" u="none" strike="noStrike" cap="none" dirty="0">
                <a:solidFill>
                  <a:srgbClr val="000000"/>
                </a:solidFill>
                <a:latin typeface="Times New Roman"/>
                <a:ea typeface="Times New Roman"/>
                <a:cs typeface="Times New Roman"/>
                <a:sym typeface="Times New Roman"/>
              </a:rPr>
              <a:t>Nagpur, India 2014.</a:t>
            </a:r>
            <a:r>
              <a:rPr lang="en-US" sz="1200" b="1" i="0" u="none" strike="noStrike" cap="none" dirty="0">
                <a:solidFill>
                  <a:srgbClr val="000000"/>
                </a:solidFill>
                <a:latin typeface="Times New Roman"/>
                <a:ea typeface="Times New Roman"/>
                <a:cs typeface="Times New Roman"/>
                <a:sym typeface="Times New Roman"/>
              </a:rPr>
              <a:t> </a:t>
            </a:r>
            <a:r>
              <a:rPr lang="en-US" sz="1200" b="0" i="0" u="none" strike="noStrike" cap="none" dirty="0">
                <a:solidFill>
                  <a:srgbClr val="000000"/>
                </a:solidFill>
                <a:latin typeface="Times New Roman"/>
                <a:ea typeface="Times New Roman"/>
                <a:cs typeface="Times New Roman"/>
                <a:sym typeface="Times New Roman"/>
              </a:rPr>
              <a:t> </a:t>
            </a:r>
            <a:endParaRPr sz="12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50000"/>
              </a:lnSpc>
              <a:spcBef>
                <a:spcPts val="1000"/>
              </a:spcBef>
              <a:spcAft>
                <a:spcPts val="0"/>
              </a:spcAft>
              <a:buNone/>
            </a:pPr>
            <a:r>
              <a:rPr lang="en-US" sz="1200" b="0" i="0" u="none" strike="noStrike" cap="none" dirty="0">
                <a:solidFill>
                  <a:srgbClr val="000000"/>
                </a:solidFill>
                <a:latin typeface="Times New Roman"/>
                <a:ea typeface="Times New Roman"/>
                <a:cs typeface="Times New Roman"/>
                <a:sym typeface="Times New Roman"/>
              </a:rPr>
              <a:t>[5] Anamika and  </a:t>
            </a:r>
            <a:r>
              <a:rPr lang="en-US" sz="1200" b="0" i="0" u="none" strike="noStrike" cap="none" dirty="0" err="1">
                <a:solidFill>
                  <a:srgbClr val="000000"/>
                </a:solidFill>
                <a:latin typeface="Times New Roman"/>
                <a:ea typeface="Times New Roman"/>
                <a:cs typeface="Times New Roman"/>
                <a:sym typeface="Times New Roman"/>
              </a:rPr>
              <a:t>Rockey</a:t>
            </a:r>
            <a:r>
              <a:rPr lang="en-US" sz="1200" b="0" i="0" u="none" strike="noStrike" cap="none" dirty="0">
                <a:solidFill>
                  <a:srgbClr val="000000"/>
                </a:solidFill>
                <a:latin typeface="Times New Roman"/>
                <a:ea typeface="Times New Roman"/>
                <a:cs typeface="Times New Roman"/>
                <a:sym typeface="Times New Roman"/>
              </a:rPr>
              <a:t> Bhardwaj, “ Reversible Logic Gates and its Performances “,in IEEE journal ,</a:t>
            </a:r>
            <a:r>
              <a:rPr lang="en-US" sz="1200" b="1" i="0" u="none" strike="noStrike" cap="none" dirty="0">
                <a:solidFill>
                  <a:srgbClr val="000000"/>
                </a:solidFill>
                <a:latin typeface="Times New Roman"/>
                <a:ea typeface="Times New Roman"/>
                <a:cs typeface="Times New Roman"/>
                <a:sym typeface="Times New Roman"/>
              </a:rPr>
              <a:t> </a:t>
            </a:r>
            <a:r>
              <a:rPr lang="en-US" sz="1200" b="0" i="0" u="none" strike="noStrike" cap="none" dirty="0">
                <a:solidFill>
                  <a:srgbClr val="000000"/>
                </a:solidFill>
                <a:latin typeface="Times New Roman"/>
                <a:ea typeface="Times New Roman"/>
                <a:cs typeface="Times New Roman"/>
                <a:sym typeface="Times New Roman"/>
              </a:rPr>
              <a:t>Chandigarh University </a:t>
            </a:r>
            <a:r>
              <a:rPr lang="en-US" sz="1200" b="0" i="0" u="none" strike="noStrike" cap="none" dirty="0" err="1">
                <a:solidFill>
                  <a:srgbClr val="000000"/>
                </a:solidFill>
                <a:latin typeface="Times New Roman"/>
                <a:ea typeface="Times New Roman"/>
                <a:cs typeface="Times New Roman"/>
                <a:sym typeface="Times New Roman"/>
              </a:rPr>
              <a:t>Gharuan</a:t>
            </a:r>
            <a:r>
              <a:rPr lang="en-US" sz="1200" b="0" i="0" u="none" strike="noStrike" cap="none" dirty="0">
                <a:solidFill>
                  <a:srgbClr val="000000"/>
                </a:solidFill>
                <a:latin typeface="Times New Roman"/>
                <a:ea typeface="Times New Roman"/>
                <a:cs typeface="Times New Roman"/>
                <a:sym typeface="Times New Roman"/>
              </a:rPr>
              <a:t>, India 2018.</a:t>
            </a:r>
            <a:endParaRPr sz="1200" b="0" i="0" u="none" strike="noStrike" cap="none" dirty="0">
              <a:solidFill>
                <a:srgbClr val="000000"/>
              </a:solidFill>
              <a:latin typeface="Times New Roman"/>
              <a:ea typeface="Times New Roman"/>
              <a:cs typeface="Times New Roman"/>
              <a:sym typeface="Times New Roman"/>
            </a:endParaRPr>
          </a:p>
        </p:txBody>
      </p:sp>
      <p:sp>
        <p:nvSpPr>
          <p:cNvPr id="464" name="Google Shape;464;p16"/>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52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468"/>
        <p:cNvGrpSpPr/>
        <p:nvPr/>
      </p:nvGrpSpPr>
      <p:grpSpPr>
        <a:xfrm>
          <a:off x="0" y="0"/>
          <a:ext cx="0" cy="0"/>
          <a:chOff x="0" y="0"/>
          <a:chExt cx="0" cy="0"/>
        </a:xfrm>
      </p:grpSpPr>
      <p:sp>
        <p:nvSpPr>
          <p:cNvPr id="469" name="Google Shape;469;p52"/>
          <p:cNvSpPr txBox="1">
            <a:spLocks noGrp="1"/>
          </p:cNvSpPr>
          <p:nvPr>
            <p:ph type="title"/>
          </p:nvPr>
        </p:nvSpPr>
        <p:spPr>
          <a:xfrm>
            <a:off x="1571250" y="1012356"/>
            <a:ext cx="6001500" cy="250581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THANK YOU</a:t>
            </a:r>
            <a:br>
              <a:rPr lang="en-US" dirty="0"/>
            </a:br>
            <a:r>
              <a:rPr lang="en-US" dirty="0"/>
              <a:t> &amp;</a:t>
            </a:r>
            <a:br>
              <a:rPr lang="en-US" dirty="0"/>
            </a:br>
            <a:r>
              <a:rPr lang="en-US" dirty="0"/>
              <a:t>Queries….?</a:t>
            </a:r>
            <a:endParaRPr dirty="0"/>
          </a:p>
        </p:txBody>
      </p:sp>
      <p:sp>
        <p:nvSpPr>
          <p:cNvPr id="470" name="Google Shape;470;p5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800"/>
              <a:buNone/>
            </a:pPr>
            <a:fld id="{00000000-1234-1234-1234-123412341234}" type="slidenum">
              <a:rPr lang="en-US"/>
              <a:t>51</a:t>
            </a:fld>
            <a:endParaRPr sz="1800">
              <a:latin typeface="Calibri"/>
              <a:ea typeface="Calibri"/>
              <a:cs typeface="Calibri"/>
              <a:sym typeface="Calibri"/>
            </a:endParaRPr>
          </a:p>
        </p:txBody>
      </p:sp>
      <p:sp>
        <p:nvSpPr>
          <p:cNvPr id="471" name="Google Shape;471;p5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Batch No. 10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518210" y="283464"/>
            <a:ext cx="1084580" cy="26924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1600" b="1" dirty="0">
                <a:latin typeface="Times New Roman"/>
                <a:ea typeface="Times New Roman"/>
                <a:cs typeface="Times New Roman"/>
                <a:sym typeface="Times New Roman"/>
              </a:rPr>
              <a:t>Peres Gate :</a:t>
            </a:r>
            <a:endParaRPr sz="1600" dirty="0">
              <a:latin typeface="Times New Roman"/>
              <a:ea typeface="Times New Roman"/>
              <a:cs typeface="Times New Roman"/>
              <a:sym typeface="Times New Roman"/>
            </a:endParaRPr>
          </a:p>
        </p:txBody>
      </p:sp>
      <p:sp>
        <p:nvSpPr>
          <p:cNvPr id="86" name="Google Shape;86;p4"/>
          <p:cNvSpPr txBox="1"/>
          <p:nvPr/>
        </p:nvSpPr>
        <p:spPr>
          <a:xfrm>
            <a:off x="518210" y="552704"/>
            <a:ext cx="8107580" cy="1766494"/>
          </a:xfrm>
          <a:prstGeom prst="rect">
            <a:avLst/>
          </a:prstGeom>
          <a:noFill/>
          <a:ln>
            <a:noFill/>
          </a:ln>
        </p:spPr>
        <p:txBody>
          <a:bodyPr spcFirstLastPara="1" wrap="square" lIns="0" tIns="12050" rIns="0" bIns="0" anchor="t" anchorCtr="0">
            <a:spAutoFit/>
          </a:bodyPr>
          <a:lstStyle/>
          <a:p>
            <a:pPr marL="12700" marR="5080" lvl="0" indent="0" algn="just" rtl="0">
              <a:lnSpc>
                <a:spcPct val="100000"/>
              </a:lnSpc>
              <a:spcBef>
                <a:spcPts val="0"/>
              </a:spcBef>
              <a:spcAft>
                <a:spcPts val="0"/>
              </a:spcAft>
              <a:buClr>
                <a:srgbClr val="000000"/>
              </a:buClr>
              <a:buSzPts val="1600"/>
              <a:buFont typeface="Arial"/>
              <a:buNone/>
            </a:pPr>
            <a:r>
              <a:rPr lang="en-US" b="0" i="0" u="none" strike="noStrike" cap="none" dirty="0">
                <a:solidFill>
                  <a:schemeClr val="dk1"/>
                </a:solidFill>
                <a:latin typeface="Times New Roman"/>
                <a:ea typeface="Times New Roman"/>
                <a:cs typeface="Times New Roman"/>
                <a:sym typeface="Times New Roman"/>
              </a:rPr>
              <a:t>The Peres reversible gate, is a quantum logic gate used in quantum computing. It performs  reversible operations on quantum bits, which means it can be run forwards or backwards  with no information loss . It has 3 inputs and 3 outputs and can be verified that the input  pattern corresponding to a particular output pattern can be uniquely determined.</a:t>
            </a:r>
          </a:p>
          <a:p>
            <a:pPr marL="12700" marR="5080" lvl="0" indent="0" algn="just" rtl="0">
              <a:lnSpc>
                <a:spcPct val="100000"/>
              </a:lnSpc>
              <a:spcBef>
                <a:spcPts val="0"/>
              </a:spcBef>
              <a:spcAft>
                <a:spcPts val="0"/>
              </a:spcAft>
              <a:buClr>
                <a:srgbClr val="000000"/>
              </a:buClr>
              <a:buSzPts val="1600"/>
              <a:buFont typeface="Arial"/>
              <a:buNone/>
            </a:pPr>
            <a:r>
              <a:rPr lang="en-US" b="1" dirty="0">
                <a:solidFill>
                  <a:schemeClr val="dk1"/>
                </a:solidFill>
                <a:latin typeface="Times New Roman"/>
                <a:ea typeface="Times New Roman"/>
                <a:cs typeface="Times New Roman"/>
                <a:sym typeface="Times New Roman"/>
              </a:rPr>
              <a:t>Quantum Logic: </a:t>
            </a:r>
            <a:r>
              <a:rPr lang="en-US" dirty="0">
                <a:solidFill>
                  <a:schemeClr val="dk1"/>
                </a:solidFill>
                <a:latin typeface="Times New Roman"/>
                <a:ea typeface="Times New Roman"/>
                <a:cs typeface="Times New Roman"/>
                <a:sym typeface="Times New Roman"/>
              </a:rPr>
              <a:t>A Quantum Logic is a basic quantum Circuit operating on a small number of Qubits.</a:t>
            </a:r>
          </a:p>
          <a:p>
            <a:pPr marL="12700" marR="5080" lvl="0" indent="0" algn="just" rtl="0">
              <a:lnSpc>
                <a:spcPct val="100000"/>
              </a:lnSpc>
              <a:spcBef>
                <a:spcPts val="0"/>
              </a:spcBef>
              <a:spcAft>
                <a:spcPts val="0"/>
              </a:spcAft>
              <a:buClr>
                <a:srgbClr val="000000"/>
              </a:buClr>
              <a:buSzPts val="1600"/>
              <a:buFont typeface="Arial"/>
              <a:buNone/>
            </a:pPr>
            <a:r>
              <a:rPr lang="en-US" b="1" dirty="0">
                <a:solidFill>
                  <a:schemeClr val="dk1"/>
                </a:solidFill>
                <a:latin typeface="Times New Roman"/>
                <a:ea typeface="Times New Roman"/>
                <a:cs typeface="Times New Roman"/>
                <a:sym typeface="Times New Roman"/>
              </a:rPr>
              <a:t>Qubits: </a:t>
            </a:r>
            <a:r>
              <a:rPr lang="en-US" dirty="0">
                <a:solidFill>
                  <a:schemeClr val="dk1"/>
                </a:solidFill>
                <a:latin typeface="Times New Roman"/>
                <a:ea typeface="Times New Roman"/>
                <a:cs typeface="Times New Roman"/>
                <a:sym typeface="Times New Roman"/>
              </a:rPr>
              <a:t>It can be in a State that is a Linear combination of both 0 and 1 simultaneously . This Property allows to perform calculations faster.</a:t>
            </a:r>
            <a:endParaRPr lang="en-US" i="0" u="none" strike="noStrike" cap="none" dirty="0">
              <a:solidFill>
                <a:schemeClr val="dk1"/>
              </a:solidFill>
              <a:latin typeface="Times New Roman"/>
              <a:ea typeface="Times New Roman"/>
              <a:cs typeface="Times New Roman"/>
              <a:sym typeface="Times New Roman"/>
            </a:endParaRPr>
          </a:p>
          <a:p>
            <a:pPr marL="12700" marR="5080" lvl="0" indent="0" algn="just"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Times New Roman"/>
              <a:ea typeface="Times New Roman"/>
              <a:cs typeface="Times New Roman"/>
              <a:sym typeface="Times New Roman"/>
            </a:endParaRPr>
          </a:p>
        </p:txBody>
      </p:sp>
      <p:grpSp>
        <p:nvGrpSpPr>
          <p:cNvPr id="87" name="Google Shape;87;p4"/>
          <p:cNvGrpSpPr/>
          <p:nvPr/>
        </p:nvGrpSpPr>
        <p:grpSpPr>
          <a:xfrm>
            <a:off x="1132332" y="2322576"/>
            <a:ext cx="1259840" cy="1781810"/>
            <a:chOff x="1132332" y="2322576"/>
            <a:chExt cx="1259840" cy="1781810"/>
          </a:xfrm>
        </p:grpSpPr>
        <p:sp>
          <p:nvSpPr>
            <p:cNvPr id="88" name="Google Shape;88;p4"/>
            <p:cNvSpPr/>
            <p:nvPr/>
          </p:nvSpPr>
          <p:spPr>
            <a:xfrm>
              <a:off x="1354836" y="2322576"/>
              <a:ext cx="815340" cy="1781810"/>
            </a:xfrm>
            <a:custGeom>
              <a:avLst/>
              <a:gdLst/>
              <a:ahLst/>
              <a:cxnLst/>
              <a:rect l="l" t="t" r="r" b="b"/>
              <a:pathLst>
                <a:path w="815339" h="1781810" extrusionOk="0">
                  <a:moveTo>
                    <a:pt x="0" y="1781556"/>
                  </a:moveTo>
                  <a:lnTo>
                    <a:pt x="815339" y="1781556"/>
                  </a:lnTo>
                  <a:lnTo>
                    <a:pt x="815339" y="0"/>
                  </a:lnTo>
                  <a:lnTo>
                    <a:pt x="0" y="0"/>
                  </a:lnTo>
                  <a:lnTo>
                    <a:pt x="0" y="1781556"/>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4"/>
            <p:cNvSpPr/>
            <p:nvPr/>
          </p:nvSpPr>
          <p:spPr>
            <a:xfrm>
              <a:off x="1132332" y="2493264"/>
              <a:ext cx="1259840" cy="1170940"/>
            </a:xfrm>
            <a:custGeom>
              <a:avLst/>
              <a:gdLst/>
              <a:ahLst/>
              <a:cxnLst/>
              <a:rect l="l" t="t" r="r" b="b"/>
              <a:pathLst>
                <a:path w="1259839" h="1170939" extrusionOk="0">
                  <a:moveTo>
                    <a:pt x="222250" y="0"/>
                  </a:moveTo>
                  <a:lnTo>
                    <a:pt x="15240" y="0"/>
                  </a:lnTo>
                </a:path>
                <a:path w="1259839" h="1170939" extrusionOk="0">
                  <a:moveTo>
                    <a:pt x="221742" y="539496"/>
                  </a:moveTo>
                  <a:lnTo>
                    <a:pt x="0" y="539496"/>
                  </a:lnTo>
                </a:path>
                <a:path w="1259839" h="1170939" extrusionOk="0">
                  <a:moveTo>
                    <a:pt x="221742" y="1146048"/>
                  </a:moveTo>
                  <a:lnTo>
                    <a:pt x="0" y="1146048"/>
                  </a:lnTo>
                </a:path>
                <a:path w="1259839" h="1170939" extrusionOk="0">
                  <a:moveTo>
                    <a:pt x="1259586" y="0"/>
                  </a:moveTo>
                  <a:lnTo>
                    <a:pt x="1037844" y="0"/>
                  </a:lnTo>
                </a:path>
                <a:path w="1259839" h="1170939" extrusionOk="0">
                  <a:moveTo>
                    <a:pt x="1259586" y="524256"/>
                  </a:moveTo>
                  <a:lnTo>
                    <a:pt x="1037844" y="524256"/>
                  </a:lnTo>
                </a:path>
                <a:path w="1259839" h="1170939" extrusionOk="0">
                  <a:moveTo>
                    <a:pt x="1259586" y="1170432"/>
                  </a:moveTo>
                  <a:lnTo>
                    <a:pt x="1037844" y="1170432"/>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0" name="Google Shape;90;p4"/>
          <p:cNvSpPr txBox="1"/>
          <p:nvPr/>
        </p:nvSpPr>
        <p:spPr>
          <a:xfrm>
            <a:off x="947115" y="2383917"/>
            <a:ext cx="118745"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Times New Roman"/>
                <a:ea typeface="Times New Roman"/>
                <a:cs typeface="Times New Roman"/>
                <a:sym typeface="Times New Roman"/>
              </a:rPr>
              <a:t>P</a:t>
            </a:r>
            <a:endParaRPr sz="1200" b="0" i="0" u="none" strike="noStrike" cap="none">
              <a:solidFill>
                <a:schemeClr val="dk1"/>
              </a:solidFill>
              <a:latin typeface="Times New Roman"/>
              <a:ea typeface="Times New Roman"/>
              <a:cs typeface="Times New Roman"/>
              <a:sym typeface="Times New Roman"/>
            </a:endParaRPr>
          </a:p>
        </p:txBody>
      </p:sp>
      <p:sp>
        <p:nvSpPr>
          <p:cNvPr id="91" name="Google Shape;91;p4"/>
          <p:cNvSpPr txBox="1"/>
          <p:nvPr/>
        </p:nvSpPr>
        <p:spPr>
          <a:xfrm>
            <a:off x="915720" y="2908249"/>
            <a:ext cx="144780" cy="2089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Times New Roman"/>
                <a:ea typeface="Times New Roman"/>
                <a:cs typeface="Times New Roman"/>
                <a:sym typeface="Times New Roman"/>
              </a:rPr>
              <a:t>Q</a:t>
            </a:r>
            <a:endParaRPr sz="1200" b="0" i="0" u="none" strike="noStrike" cap="none">
              <a:solidFill>
                <a:schemeClr val="dk1"/>
              </a:solidFill>
              <a:latin typeface="Times New Roman"/>
              <a:ea typeface="Times New Roman"/>
              <a:cs typeface="Times New Roman"/>
              <a:sym typeface="Times New Roman"/>
            </a:endParaRPr>
          </a:p>
        </p:txBody>
      </p:sp>
      <p:sp>
        <p:nvSpPr>
          <p:cNvPr id="92" name="Google Shape;92;p4"/>
          <p:cNvSpPr txBox="1"/>
          <p:nvPr/>
        </p:nvSpPr>
        <p:spPr>
          <a:xfrm>
            <a:off x="915720" y="3530853"/>
            <a:ext cx="135890"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Times New Roman"/>
                <a:ea typeface="Times New Roman"/>
                <a:cs typeface="Times New Roman"/>
                <a:sym typeface="Times New Roman"/>
              </a:rPr>
              <a:t>R</a:t>
            </a:r>
            <a:endParaRPr sz="1200" b="0" i="0" u="none" strike="noStrike" cap="none">
              <a:solidFill>
                <a:schemeClr val="dk1"/>
              </a:solidFill>
              <a:latin typeface="Times New Roman"/>
              <a:ea typeface="Times New Roman"/>
              <a:cs typeface="Times New Roman"/>
              <a:sym typeface="Times New Roman"/>
            </a:endParaRPr>
          </a:p>
        </p:txBody>
      </p:sp>
      <p:sp>
        <p:nvSpPr>
          <p:cNvPr id="93" name="Google Shape;93;p4"/>
          <p:cNvSpPr txBox="1"/>
          <p:nvPr/>
        </p:nvSpPr>
        <p:spPr>
          <a:xfrm>
            <a:off x="2486660" y="2384805"/>
            <a:ext cx="307340"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Times New Roman"/>
                <a:ea typeface="Times New Roman"/>
                <a:cs typeface="Times New Roman"/>
                <a:sym typeface="Times New Roman"/>
              </a:rPr>
              <a:t>L=P</a:t>
            </a:r>
            <a:endParaRPr sz="1200" b="0" i="0" u="none" strike="noStrike" cap="none">
              <a:solidFill>
                <a:schemeClr val="dk1"/>
              </a:solidFill>
              <a:latin typeface="Times New Roman"/>
              <a:ea typeface="Times New Roman"/>
              <a:cs typeface="Times New Roman"/>
              <a:sym typeface="Times New Roman"/>
            </a:endParaRPr>
          </a:p>
        </p:txBody>
      </p:sp>
      <p:sp>
        <p:nvSpPr>
          <p:cNvPr id="94" name="Google Shape;94;p4"/>
          <p:cNvSpPr txBox="1"/>
          <p:nvPr/>
        </p:nvSpPr>
        <p:spPr>
          <a:xfrm>
            <a:off x="2521457" y="2900552"/>
            <a:ext cx="875665"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Times New Roman"/>
                <a:ea typeface="Times New Roman"/>
                <a:cs typeface="Times New Roman"/>
                <a:sym typeface="Times New Roman"/>
              </a:rPr>
              <a:t>M=P XOR Q</a:t>
            </a:r>
            <a:endParaRPr sz="1200" b="0" i="0" u="none" strike="noStrike" cap="none">
              <a:solidFill>
                <a:schemeClr val="dk1"/>
              </a:solidFill>
              <a:latin typeface="Times New Roman"/>
              <a:ea typeface="Times New Roman"/>
              <a:cs typeface="Times New Roman"/>
              <a:sym typeface="Times New Roman"/>
            </a:endParaRPr>
          </a:p>
        </p:txBody>
      </p:sp>
      <p:sp>
        <p:nvSpPr>
          <p:cNvPr id="95" name="Google Shape;95;p4"/>
          <p:cNvSpPr txBox="1"/>
          <p:nvPr/>
        </p:nvSpPr>
        <p:spPr>
          <a:xfrm>
            <a:off x="2440177" y="3545347"/>
            <a:ext cx="1649780"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Times New Roman"/>
                <a:ea typeface="Times New Roman"/>
                <a:cs typeface="Times New Roman"/>
                <a:sym typeface="Times New Roman"/>
              </a:rPr>
              <a:t>N=(P AND Q) XOR R</a:t>
            </a:r>
            <a:endParaRPr sz="1200" b="0" i="0" u="none" strike="noStrike" cap="none">
              <a:solidFill>
                <a:schemeClr val="dk1"/>
              </a:solidFill>
              <a:latin typeface="Times New Roman"/>
              <a:ea typeface="Times New Roman"/>
              <a:cs typeface="Times New Roman"/>
              <a:sym typeface="Times New Roman"/>
            </a:endParaRPr>
          </a:p>
        </p:txBody>
      </p:sp>
      <p:sp>
        <p:nvSpPr>
          <p:cNvPr id="96" name="Google Shape;96;p4"/>
          <p:cNvSpPr txBox="1"/>
          <p:nvPr/>
        </p:nvSpPr>
        <p:spPr>
          <a:xfrm>
            <a:off x="2743264" y="4334980"/>
            <a:ext cx="2737992" cy="38215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Fig 1: Peres gate and it’s Truth table</a:t>
            </a:r>
            <a:endParaRPr sz="1200" b="0" i="0" u="none" strike="noStrike" cap="none" dirty="0">
              <a:solidFill>
                <a:schemeClr val="dk1"/>
              </a:solidFill>
              <a:latin typeface="Times New Roman"/>
              <a:ea typeface="Times New Roman"/>
              <a:cs typeface="Times New Roman"/>
              <a:sym typeface="Times New Roman"/>
            </a:endParaRPr>
          </a:p>
        </p:txBody>
      </p:sp>
      <p:pic>
        <p:nvPicPr>
          <p:cNvPr id="97" name="Google Shape;97;p4"/>
          <p:cNvPicPr preferRelativeResize="0"/>
          <p:nvPr/>
        </p:nvPicPr>
        <p:blipFill rotWithShape="1">
          <a:blip r:embed="rId3">
            <a:alphaModFix/>
          </a:blip>
          <a:srcRect/>
          <a:stretch/>
        </p:blipFill>
        <p:spPr>
          <a:xfrm>
            <a:off x="5832347" y="2016246"/>
            <a:ext cx="2101743" cy="2394469"/>
          </a:xfrm>
          <a:prstGeom prst="rect">
            <a:avLst/>
          </a:prstGeom>
          <a:noFill/>
          <a:ln>
            <a:noFill/>
          </a:ln>
        </p:spPr>
      </p:pic>
      <p:sp>
        <p:nvSpPr>
          <p:cNvPr id="98" name="Google Shape;98;p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800"/>
              <a:buNone/>
            </a:pPr>
            <a:fld id="{00000000-1234-1234-1234-123412341234}" type="slidenum">
              <a:rPr lang="en-US"/>
              <a:t>6</a:t>
            </a:fld>
            <a:endParaRPr sz="1800" b="0" i="0" u="none" strike="noStrike" cap="none">
              <a:latin typeface="Calibri"/>
              <a:ea typeface="Calibri"/>
              <a:cs typeface="Calibri"/>
              <a:sym typeface="Calibri"/>
            </a:endParaRPr>
          </a:p>
        </p:txBody>
      </p:sp>
      <p:sp>
        <p:nvSpPr>
          <p:cNvPr id="99" name="Google Shape;99;p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Batch No. 10</a:t>
            </a:r>
            <a:endParaRPr/>
          </a:p>
        </p:txBody>
      </p:sp>
      <p:sp>
        <p:nvSpPr>
          <p:cNvPr id="2" name="TextBox 1">
            <a:extLst>
              <a:ext uri="{FF2B5EF4-FFF2-40B4-BE49-F238E27FC236}">
                <a16:creationId xmlns:a16="http://schemas.microsoft.com/office/drawing/2014/main" id="{C351009C-513E-8F40-8B10-43832EACA188}"/>
              </a:ext>
            </a:extLst>
          </p:cNvPr>
          <p:cNvSpPr txBox="1"/>
          <p:nvPr/>
        </p:nvSpPr>
        <p:spPr>
          <a:xfrm>
            <a:off x="1441768" y="2951871"/>
            <a:ext cx="665099" cy="461665"/>
          </a:xfrm>
          <a:prstGeom prst="rect">
            <a:avLst/>
          </a:prstGeom>
          <a:noFill/>
        </p:spPr>
        <p:txBody>
          <a:bodyPr wrap="square" rtlCol="0">
            <a:spAutoFit/>
          </a:bodyPr>
          <a:lstStyle/>
          <a:p>
            <a:r>
              <a:rPr lang="en-IN" sz="1200" dirty="0">
                <a:solidFill>
                  <a:schemeClr val="tx1"/>
                </a:solidFill>
                <a:latin typeface="Times New Roman" panose="02020603050405020304" pitchFamily="18" charset="0"/>
                <a:cs typeface="Times New Roman" panose="02020603050405020304" pitchFamily="18" charset="0"/>
              </a:rPr>
              <a:t>Peres Gate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sp>
        <p:nvSpPr>
          <p:cNvPr id="105" name="Google Shape;105;p5"/>
          <p:cNvSpPr txBox="1"/>
          <p:nvPr/>
        </p:nvSpPr>
        <p:spPr>
          <a:xfrm>
            <a:off x="410678" y="276225"/>
            <a:ext cx="2624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Peres Gate waveform</a:t>
            </a:r>
            <a:endParaRPr sz="1800" b="1" i="0" u="none" strike="noStrike" cap="none">
              <a:solidFill>
                <a:schemeClr val="dk1"/>
              </a:solidFill>
              <a:latin typeface="Times New Roman"/>
              <a:ea typeface="Times New Roman"/>
              <a:cs typeface="Times New Roman"/>
              <a:sym typeface="Times New Roman"/>
            </a:endParaRPr>
          </a:p>
        </p:txBody>
      </p:sp>
      <p:sp>
        <p:nvSpPr>
          <p:cNvPr id="106" name="Google Shape;106;p5"/>
          <p:cNvSpPr txBox="1"/>
          <p:nvPr/>
        </p:nvSpPr>
        <p:spPr>
          <a:xfrm>
            <a:off x="2457450" y="4790043"/>
            <a:ext cx="65659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7F7F7F"/>
                </a:solidFill>
                <a:latin typeface="Calibri"/>
                <a:ea typeface="Calibri"/>
                <a:cs typeface="Calibri"/>
                <a:sym typeface="Calibri"/>
              </a:rPr>
              <a:t>              Batch No. 10                                                                                  7</a:t>
            </a:r>
            <a:endParaRPr/>
          </a:p>
        </p:txBody>
      </p:sp>
      <p:pic>
        <p:nvPicPr>
          <p:cNvPr id="2" name="Picture 1">
            <a:extLst>
              <a:ext uri="{FF2B5EF4-FFF2-40B4-BE49-F238E27FC236}">
                <a16:creationId xmlns:a16="http://schemas.microsoft.com/office/drawing/2014/main" id="{78FBBB83-18A8-83A8-2894-C2563B9CF4E9}"/>
              </a:ext>
            </a:extLst>
          </p:cNvPr>
          <p:cNvPicPr>
            <a:picLocks noChangeAspect="1"/>
          </p:cNvPicPr>
          <p:nvPr/>
        </p:nvPicPr>
        <p:blipFill rotWithShape="1">
          <a:blip r:embed="rId3"/>
          <a:srcRect b="18288"/>
          <a:stretch/>
        </p:blipFill>
        <p:spPr>
          <a:xfrm>
            <a:off x="221456" y="792956"/>
            <a:ext cx="8451057" cy="3886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423468" y="465836"/>
            <a:ext cx="1372870" cy="26924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1600" b="1">
                <a:latin typeface="Times New Roman"/>
                <a:ea typeface="Times New Roman"/>
                <a:cs typeface="Times New Roman"/>
                <a:sym typeface="Times New Roman"/>
              </a:rPr>
              <a:t>Feynman Gate:</a:t>
            </a:r>
            <a:endParaRPr sz="1600">
              <a:latin typeface="Times New Roman"/>
              <a:ea typeface="Times New Roman"/>
              <a:cs typeface="Times New Roman"/>
              <a:sym typeface="Times New Roman"/>
            </a:endParaRPr>
          </a:p>
        </p:txBody>
      </p:sp>
      <p:grpSp>
        <p:nvGrpSpPr>
          <p:cNvPr id="112" name="Google Shape;112;p7"/>
          <p:cNvGrpSpPr/>
          <p:nvPr/>
        </p:nvGrpSpPr>
        <p:grpSpPr>
          <a:xfrm>
            <a:off x="932688" y="2386583"/>
            <a:ext cx="1353185" cy="1118870"/>
            <a:chOff x="932688" y="2386583"/>
            <a:chExt cx="1353185" cy="1118870"/>
          </a:xfrm>
        </p:grpSpPr>
        <p:sp>
          <p:nvSpPr>
            <p:cNvPr id="113" name="Google Shape;113;p7"/>
            <p:cNvSpPr/>
            <p:nvPr/>
          </p:nvSpPr>
          <p:spPr>
            <a:xfrm>
              <a:off x="1159764" y="2386583"/>
              <a:ext cx="902335" cy="1118870"/>
            </a:xfrm>
            <a:custGeom>
              <a:avLst/>
              <a:gdLst/>
              <a:ahLst/>
              <a:cxnLst/>
              <a:rect l="l" t="t" r="r" b="b"/>
              <a:pathLst>
                <a:path w="902335" h="1118870" extrusionOk="0">
                  <a:moveTo>
                    <a:pt x="0" y="1118615"/>
                  </a:moveTo>
                  <a:lnTo>
                    <a:pt x="902208" y="1118615"/>
                  </a:lnTo>
                  <a:lnTo>
                    <a:pt x="902208" y="0"/>
                  </a:lnTo>
                  <a:lnTo>
                    <a:pt x="0" y="0"/>
                  </a:lnTo>
                  <a:lnTo>
                    <a:pt x="0" y="1118615"/>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 name="Google Shape;114;p7"/>
            <p:cNvSpPr/>
            <p:nvPr/>
          </p:nvSpPr>
          <p:spPr>
            <a:xfrm>
              <a:off x="932688" y="2525267"/>
              <a:ext cx="1353185" cy="669290"/>
            </a:xfrm>
            <a:custGeom>
              <a:avLst/>
              <a:gdLst/>
              <a:ahLst/>
              <a:cxnLst/>
              <a:rect l="l" t="t" r="r" b="b"/>
              <a:pathLst>
                <a:path w="1353185" h="669289" extrusionOk="0">
                  <a:moveTo>
                    <a:pt x="236829" y="0"/>
                  </a:moveTo>
                  <a:lnTo>
                    <a:pt x="0" y="6984"/>
                  </a:lnTo>
                </a:path>
                <a:path w="1353185" h="669289" extrusionOk="0">
                  <a:moveTo>
                    <a:pt x="236816" y="632459"/>
                  </a:moveTo>
                  <a:lnTo>
                    <a:pt x="0" y="632587"/>
                  </a:lnTo>
                </a:path>
                <a:path w="1353185" h="669289" extrusionOk="0">
                  <a:moveTo>
                    <a:pt x="1117092" y="47243"/>
                  </a:moveTo>
                  <a:lnTo>
                    <a:pt x="1340739" y="47243"/>
                  </a:lnTo>
                </a:path>
                <a:path w="1353185" h="669289" extrusionOk="0">
                  <a:moveTo>
                    <a:pt x="1129284" y="669036"/>
                  </a:moveTo>
                  <a:lnTo>
                    <a:pt x="1352931" y="66903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5" name="Google Shape;115;p7"/>
          <p:cNvSpPr txBox="1"/>
          <p:nvPr/>
        </p:nvSpPr>
        <p:spPr>
          <a:xfrm>
            <a:off x="682853" y="2415920"/>
            <a:ext cx="135890"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Times New Roman"/>
                <a:ea typeface="Times New Roman"/>
                <a:cs typeface="Times New Roman"/>
                <a:sym typeface="Times New Roman"/>
              </a:rPr>
              <a:t>A</a:t>
            </a:r>
            <a:endParaRPr sz="1200" b="0" i="0" u="none" strike="noStrike" cap="none">
              <a:solidFill>
                <a:schemeClr val="dk1"/>
              </a:solidFill>
              <a:latin typeface="Times New Roman"/>
              <a:ea typeface="Times New Roman"/>
              <a:cs typeface="Times New Roman"/>
              <a:sym typeface="Times New Roman"/>
            </a:endParaRPr>
          </a:p>
        </p:txBody>
      </p:sp>
      <p:sp>
        <p:nvSpPr>
          <p:cNvPr id="116" name="Google Shape;116;p7"/>
          <p:cNvSpPr txBox="1"/>
          <p:nvPr/>
        </p:nvSpPr>
        <p:spPr>
          <a:xfrm>
            <a:off x="668832" y="3048761"/>
            <a:ext cx="127635"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Times New Roman"/>
                <a:ea typeface="Times New Roman"/>
                <a:cs typeface="Times New Roman"/>
                <a:sym typeface="Times New Roman"/>
              </a:rPr>
              <a:t>B</a:t>
            </a:r>
            <a:endParaRPr sz="1200" b="0" i="0" u="none" strike="noStrike" cap="none">
              <a:solidFill>
                <a:schemeClr val="dk1"/>
              </a:solidFill>
              <a:latin typeface="Times New Roman"/>
              <a:ea typeface="Times New Roman"/>
              <a:cs typeface="Times New Roman"/>
              <a:sym typeface="Times New Roman"/>
            </a:endParaRPr>
          </a:p>
        </p:txBody>
      </p:sp>
      <p:sp>
        <p:nvSpPr>
          <p:cNvPr id="117" name="Google Shape;117;p7"/>
          <p:cNvSpPr txBox="1"/>
          <p:nvPr/>
        </p:nvSpPr>
        <p:spPr>
          <a:xfrm>
            <a:off x="2354960" y="2462529"/>
            <a:ext cx="314325"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Times New Roman"/>
                <a:ea typeface="Times New Roman"/>
                <a:cs typeface="Times New Roman"/>
                <a:sym typeface="Times New Roman"/>
              </a:rPr>
              <a:t>P=A</a:t>
            </a:r>
            <a:endParaRPr sz="1200" b="0" i="0" u="none" strike="noStrike" cap="none">
              <a:solidFill>
                <a:schemeClr val="dk1"/>
              </a:solidFill>
              <a:latin typeface="Times New Roman"/>
              <a:ea typeface="Times New Roman"/>
              <a:cs typeface="Times New Roman"/>
              <a:sym typeface="Times New Roman"/>
            </a:endParaRPr>
          </a:p>
        </p:txBody>
      </p:sp>
      <p:sp>
        <p:nvSpPr>
          <p:cNvPr id="118" name="Google Shape;118;p7"/>
          <p:cNvSpPr txBox="1"/>
          <p:nvPr/>
        </p:nvSpPr>
        <p:spPr>
          <a:xfrm>
            <a:off x="2353182" y="3067939"/>
            <a:ext cx="850265"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Times New Roman"/>
                <a:ea typeface="Times New Roman"/>
                <a:cs typeface="Times New Roman"/>
                <a:sym typeface="Times New Roman"/>
              </a:rPr>
              <a:t>Q=A XOR B</a:t>
            </a:r>
            <a:endParaRPr sz="1200" b="0" i="0" u="none" strike="noStrike" cap="none">
              <a:solidFill>
                <a:schemeClr val="dk1"/>
              </a:solidFill>
              <a:latin typeface="Times New Roman"/>
              <a:ea typeface="Times New Roman"/>
              <a:cs typeface="Times New Roman"/>
              <a:sym typeface="Times New Roman"/>
            </a:endParaRPr>
          </a:p>
        </p:txBody>
      </p:sp>
      <p:sp>
        <p:nvSpPr>
          <p:cNvPr id="119" name="Google Shape;119;p7"/>
          <p:cNvSpPr txBox="1"/>
          <p:nvPr/>
        </p:nvSpPr>
        <p:spPr>
          <a:xfrm>
            <a:off x="2778314" y="4224787"/>
            <a:ext cx="2784412"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Fig 2:Feynman gate and it’s Truth table</a:t>
            </a:r>
            <a:endParaRPr sz="1200" b="0" i="0" u="none" strike="noStrike" cap="none" dirty="0">
              <a:solidFill>
                <a:schemeClr val="dk1"/>
              </a:solidFill>
              <a:latin typeface="Times New Roman"/>
              <a:ea typeface="Times New Roman"/>
              <a:cs typeface="Times New Roman"/>
              <a:sym typeface="Times New Roman"/>
            </a:endParaRPr>
          </a:p>
        </p:txBody>
      </p:sp>
      <p:sp>
        <p:nvSpPr>
          <p:cNvPr id="120" name="Google Shape;120;p7"/>
          <p:cNvSpPr txBox="1"/>
          <p:nvPr/>
        </p:nvSpPr>
        <p:spPr>
          <a:xfrm>
            <a:off x="423468" y="919683"/>
            <a:ext cx="7987030" cy="880110"/>
          </a:xfrm>
          <a:prstGeom prst="rect">
            <a:avLst/>
          </a:prstGeom>
          <a:noFill/>
          <a:ln>
            <a:noFill/>
          </a:ln>
        </p:spPr>
        <p:txBody>
          <a:bodyPr spcFirstLastPara="1" wrap="square" lIns="0" tIns="13325" rIns="0" bIns="0" anchor="t" anchorCtr="0">
            <a:spAutoFit/>
          </a:bodyPr>
          <a:lstStyle/>
          <a:p>
            <a:pPr marL="12700" marR="5080" lvl="0" indent="0" algn="just"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Feynman gate is a 2*2 one through reversible gate as shown in figure 2. The input vector is II(A, B) and the  output vector is O(P, Q). The outputs are defined by P=A, Q=A </a:t>
            </a:r>
            <a:r>
              <a:rPr lang="en-US" sz="1400" b="0" i="0" u="none" strike="noStrike" cap="none">
                <a:solidFill>
                  <a:schemeClr val="dk1"/>
                </a:solidFill>
                <a:latin typeface="Cambria Math"/>
                <a:ea typeface="Cambria Math"/>
                <a:cs typeface="Cambria Math"/>
                <a:sym typeface="Cambria Math"/>
              </a:rPr>
              <a:t>⊕</a:t>
            </a:r>
            <a:r>
              <a:rPr lang="en-US" sz="1400" b="0" i="0" u="none" strike="noStrike" cap="none">
                <a:solidFill>
                  <a:schemeClr val="dk1"/>
                </a:solidFill>
                <a:latin typeface="Times New Roman"/>
                <a:ea typeface="Times New Roman"/>
                <a:cs typeface="Times New Roman"/>
                <a:sym typeface="Times New Roman"/>
              </a:rPr>
              <a:t>B. Feynman Gate (FG) can be used as a  copying gate . Since a fan-out is not allowed in reversible logic, this gate is useful for duplication of the  required outputs.</a:t>
            </a:r>
            <a:endParaRPr sz="1400" b="0" i="0" u="none" strike="noStrike" cap="none">
              <a:solidFill>
                <a:schemeClr val="dk1"/>
              </a:solidFill>
              <a:latin typeface="Times New Roman"/>
              <a:ea typeface="Times New Roman"/>
              <a:cs typeface="Times New Roman"/>
              <a:sym typeface="Times New Roman"/>
            </a:endParaRPr>
          </a:p>
        </p:txBody>
      </p:sp>
      <p:pic>
        <p:nvPicPr>
          <p:cNvPr id="121" name="Google Shape;121;p7"/>
          <p:cNvPicPr preferRelativeResize="0"/>
          <p:nvPr/>
        </p:nvPicPr>
        <p:blipFill rotWithShape="1">
          <a:blip r:embed="rId3">
            <a:alphaModFix/>
          </a:blip>
          <a:srcRect/>
          <a:stretch/>
        </p:blipFill>
        <p:spPr>
          <a:xfrm>
            <a:off x="5059679" y="1847088"/>
            <a:ext cx="2467419" cy="1920316"/>
          </a:xfrm>
          <a:prstGeom prst="rect">
            <a:avLst/>
          </a:prstGeom>
          <a:noFill/>
          <a:ln>
            <a:noFill/>
          </a:ln>
        </p:spPr>
      </p:pic>
      <p:sp>
        <p:nvSpPr>
          <p:cNvPr id="122" name="Google Shape;122;p7"/>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SzPts val="1800"/>
              <a:buNone/>
            </a:pPr>
            <a:fld id="{00000000-1234-1234-1234-123412341234}" type="slidenum">
              <a:rPr lang="en-US"/>
              <a:t>8</a:t>
            </a:fld>
            <a:endParaRPr sz="1800" b="0" i="0" u="none" strike="noStrike" cap="none">
              <a:latin typeface="Calibri"/>
              <a:ea typeface="Calibri"/>
              <a:cs typeface="Calibri"/>
              <a:sym typeface="Calibri"/>
            </a:endParaRPr>
          </a:p>
        </p:txBody>
      </p:sp>
      <p:sp>
        <p:nvSpPr>
          <p:cNvPr id="123" name="Google Shape;123;p7"/>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Batch No. 10</a:t>
            </a:r>
            <a:endParaRPr/>
          </a:p>
        </p:txBody>
      </p:sp>
      <p:sp>
        <p:nvSpPr>
          <p:cNvPr id="2" name="TextBox 1">
            <a:extLst>
              <a:ext uri="{FF2B5EF4-FFF2-40B4-BE49-F238E27FC236}">
                <a16:creationId xmlns:a16="http://schemas.microsoft.com/office/drawing/2014/main" id="{91A38AC2-16E9-F276-4E27-6EF2B1665DE1}"/>
              </a:ext>
            </a:extLst>
          </p:cNvPr>
          <p:cNvSpPr txBox="1"/>
          <p:nvPr/>
        </p:nvSpPr>
        <p:spPr>
          <a:xfrm>
            <a:off x="1228725" y="2736415"/>
            <a:ext cx="833374"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Feynman Gate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27"/>
        <p:cNvGrpSpPr/>
        <p:nvPr/>
      </p:nvGrpSpPr>
      <p:grpSpPr>
        <a:xfrm>
          <a:off x="0" y="0"/>
          <a:ext cx="0" cy="0"/>
          <a:chOff x="0" y="0"/>
          <a:chExt cx="0" cy="0"/>
        </a:xfrm>
      </p:grpSpPr>
      <p:sp>
        <p:nvSpPr>
          <p:cNvPr id="129" name="Google Shape;129;p8"/>
          <p:cNvSpPr txBox="1"/>
          <p:nvPr/>
        </p:nvSpPr>
        <p:spPr>
          <a:xfrm>
            <a:off x="237540" y="352171"/>
            <a:ext cx="2555666" cy="25838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Feynman Gate Waveform :</a:t>
            </a:r>
            <a:endParaRPr sz="1600" b="0" i="0" u="none" strike="noStrike" cap="none">
              <a:solidFill>
                <a:schemeClr val="dk1"/>
              </a:solidFill>
              <a:latin typeface="Times New Roman"/>
              <a:ea typeface="Times New Roman"/>
              <a:cs typeface="Times New Roman"/>
              <a:sym typeface="Times New Roman"/>
            </a:endParaRPr>
          </a:p>
        </p:txBody>
      </p:sp>
      <p:sp>
        <p:nvSpPr>
          <p:cNvPr id="130" name="Google Shape;130;p8"/>
          <p:cNvSpPr txBox="1"/>
          <p:nvPr/>
        </p:nvSpPr>
        <p:spPr>
          <a:xfrm>
            <a:off x="2552547" y="4774168"/>
            <a:ext cx="652805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7F7F7F"/>
                </a:solidFill>
                <a:latin typeface="Calibri"/>
                <a:ea typeface="Calibri"/>
                <a:cs typeface="Calibri"/>
                <a:sym typeface="Calibri"/>
              </a:rPr>
              <a:t>                 Batch No. 10                                                                               9                                                                                                                         </a:t>
            </a:r>
            <a:endParaRPr dirty="0"/>
          </a:p>
        </p:txBody>
      </p:sp>
      <p:pic>
        <p:nvPicPr>
          <p:cNvPr id="2" name="Picture 1">
            <a:extLst>
              <a:ext uri="{FF2B5EF4-FFF2-40B4-BE49-F238E27FC236}">
                <a16:creationId xmlns:a16="http://schemas.microsoft.com/office/drawing/2014/main" id="{F1104114-8CA3-BC4A-2FD9-D95EFCE5485A}"/>
              </a:ext>
            </a:extLst>
          </p:cNvPr>
          <p:cNvPicPr>
            <a:picLocks noChangeAspect="1"/>
          </p:cNvPicPr>
          <p:nvPr/>
        </p:nvPicPr>
        <p:blipFill rotWithShape="1">
          <a:blip r:embed="rId3"/>
          <a:srcRect b="20278"/>
          <a:stretch/>
        </p:blipFill>
        <p:spPr>
          <a:xfrm>
            <a:off x="528637" y="821532"/>
            <a:ext cx="7979569" cy="36468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2871</Words>
  <Application>Microsoft Office PowerPoint</Application>
  <PresentationFormat>On-screen Show (16:9)</PresentationFormat>
  <Paragraphs>321</Paragraphs>
  <Slides>51</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Wingdings</vt:lpstr>
      <vt:lpstr>Times New Roman</vt:lpstr>
      <vt:lpstr>Cambria Math</vt:lpstr>
      <vt:lpstr>Noto Sans Symbols</vt:lpstr>
      <vt:lpstr>Office Theme</vt:lpstr>
      <vt:lpstr>PowerPoint Presentation</vt:lpstr>
      <vt:lpstr>CONTENTS :</vt:lpstr>
      <vt:lpstr>ABSTRACT :</vt:lpstr>
      <vt:lpstr>PowerPoint Presentation</vt:lpstr>
      <vt:lpstr>PowerPoint Presentation</vt:lpstr>
      <vt:lpstr>Peres Gate :</vt:lpstr>
      <vt:lpstr>PowerPoint Presentation</vt:lpstr>
      <vt:lpstr>Feynman Gate:</vt:lpstr>
      <vt:lpstr>PowerPoint Presentation</vt:lpstr>
      <vt:lpstr>PowerPoint Presentation</vt:lpstr>
      <vt:lpstr>PowerPoint Presentation</vt:lpstr>
      <vt:lpstr>Combined Integer and Floating Point Multiplier: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Waveform of 16 bit Multiplier:</vt:lpstr>
      <vt:lpstr>32 bit Multiplier using 16-bit Multiplier: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&amp;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Guru Tejitha Kuddigana</cp:lastModifiedBy>
  <cp:revision>13</cp:revision>
  <dcterms:created xsi:type="dcterms:W3CDTF">2024-04-16T03:01:34Z</dcterms:created>
  <dcterms:modified xsi:type="dcterms:W3CDTF">2024-05-09T08:20:42Z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2024-04-15T00:00:00Z</vt:filetime>
  </property>
  <property fmtid="{D5CDD505-2E9C-101B-9397-08002B2CF9AE}" pid="3" name="Creator">
    <vt:lpwstr>Microsoft® PowerPoint® 2019</vt:lpwstr>
  </property>
  <property fmtid="{D5CDD505-2E9C-101B-9397-08002B2CF9AE}" pid="4" name="LastSaved">
    <vt:filetime>2024-04-16T00:00:00Z</vt:filetime>
  </property>
</Properties>
</file>